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84" r:id="rId4"/>
    <p:sldId id="287" r:id="rId5"/>
    <p:sldId id="288" r:id="rId6"/>
    <p:sldId id="28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9" r:id="rId33"/>
    <p:sldId id="28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42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butler.CVCH\AppData\Local\Microsoft\Windows\Temporary%20Internet%20Files\Content.Outlook\EYPG92OT\Suicide-Overdose%20Mortaliti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butler.CVCH\AppData\Local\Microsoft\Windows\Temporary%20Internet%20Files\Content.Outlook\EYPG92OT\Suicide-Overdose%20Mortaliti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dirty="0"/>
              <a:t>Total # </a:t>
            </a:r>
            <a:r>
              <a:rPr lang="en-US" dirty="0" smtClean="0"/>
              <a:t>CVCH Confirmed </a:t>
            </a:r>
            <a:r>
              <a:rPr lang="en-US" dirty="0"/>
              <a:t>Accidental ODs</a:t>
            </a:r>
          </a:p>
        </c:rich>
      </c:tx>
      <c:layout>
        <c:manualLayout>
          <c:xMode val="edge"/>
          <c:yMode val="edge"/>
          <c:x val="0.17224257293925216"/>
          <c:y val="2.7349293888871178E-2"/>
        </c:manualLayout>
      </c:layout>
      <c:overlay val="0"/>
      <c:spPr>
        <a:noFill/>
        <a:ln w="25400">
          <a:noFill/>
        </a:ln>
      </c:spPr>
    </c:title>
    <c:autoTitleDeleted val="0"/>
    <c:plotArea>
      <c:layout>
        <c:manualLayout>
          <c:layoutTarget val="inner"/>
          <c:xMode val="edge"/>
          <c:yMode val="edge"/>
          <c:x val="9.1684530421827531E-2"/>
          <c:y val="0.26274610426663703"/>
          <c:w val="0.85714374952499262"/>
          <c:h val="0.55686487769944015"/>
        </c:manualLayout>
      </c:layout>
      <c:barChart>
        <c:barDir val="col"/>
        <c:grouping val="clustered"/>
        <c:varyColors val="0"/>
        <c:ser>
          <c:idx val="0"/>
          <c:order val="0"/>
          <c:tx>
            <c:strRef>
              <c:f>Charts!$B$3</c:f>
              <c:strCache>
                <c:ptCount val="1"/>
                <c:pt idx="0">
                  <c:v>Total Confirmed Accidental ODs</c:v>
                </c:pt>
              </c:strCache>
            </c:strRef>
          </c:tx>
          <c:spPr>
            <a:solidFill>
              <a:srgbClr val="9999FF"/>
            </a:solidFill>
            <a:ln w="12700">
              <a:solidFill>
                <a:srgbClr val="000000"/>
              </a:solidFill>
              <a:prstDash val="solid"/>
            </a:ln>
          </c:spPr>
          <c:invertIfNegative val="0"/>
          <c:dLbls>
            <c:spPr>
              <a:noFill/>
              <a:ln w="25400">
                <a:noFill/>
              </a:ln>
            </c:spPr>
            <c:txPr>
              <a:bodyPr/>
              <a:lstStyle/>
              <a:p>
                <a:pPr>
                  <a:defRPr sz="1075"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Charts!$C$2:$L$2</c:f>
              <c:strCache>
                <c:ptCount val="10"/>
                <c:pt idx="0">
                  <c:v>2006</c:v>
                </c:pt>
                <c:pt idx="1">
                  <c:v>2007</c:v>
                </c:pt>
                <c:pt idx="2">
                  <c:v>2008</c:v>
                </c:pt>
                <c:pt idx="3">
                  <c:v>2009</c:v>
                </c:pt>
                <c:pt idx="4">
                  <c:v>2010</c:v>
                </c:pt>
                <c:pt idx="5">
                  <c:v>2011</c:v>
                </c:pt>
                <c:pt idx="6">
                  <c:v>2012</c:v>
                </c:pt>
                <c:pt idx="7">
                  <c:v>2013</c:v>
                </c:pt>
                <c:pt idx="8">
                  <c:v>2014</c:v>
                </c:pt>
                <c:pt idx="9">
                  <c:v>2015-YTD</c:v>
                </c:pt>
              </c:strCache>
            </c:strRef>
          </c:cat>
          <c:val>
            <c:numRef>
              <c:f>Charts!$C$3:$L$3</c:f>
              <c:numCache>
                <c:formatCode>General</c:formatCode>
                <c:ptCount val="10"/>
                <c:pt idx="0">
                  <c:v>7</c:v>
                </c:pt>
                <c:pt idx="1">
                  <c:v>4</c:v>
                </c:pt>
                <c:pt idx="2">
                  <c:v>6</c:v>
                </c:pt>
                <c:pt idx="3">
                  <c:v>5</c:v>
                </c:pt>
                <c:pt idx="4">
                  <c:v>10</c:v>
                </c:pt>
                <c:pt idx="5">
                  <c:v>7</c:v>
                </c:pt>
                <c:pt idx="6">
                  <c:v>3</c:v>
                </c:pt>
                <c:pt idx="7">
                  <c:v>2</c:v>
                </c:pt>
                <c:pt idx="8">
                  <c:v>4</c:v>
                </c:pt>
                <c:pt idx="9">
                  <c:v>1</c:v>
                </c:pt>
              </c:numCache>
            </c:numRef>
          </c:val>
        </c:ser>
        <c:dLbls>
          <c:showLegendKey val="0"/>
          <c:showVal val="0"/>
          <c:showCatName val="0"/>
          <c:showSerName val="0"/>
          <c:showPercent val="0"/>
          <c:showBubbleSize val="0"/>
        </c:dLbls>
        <c:gapWidth val="150"/>
        <c:axId val="67274624"/>
        <c:axId val="67276160"/>
      </c:barChart>
      <c:catAx>
        <c:axId val="672746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67276160"/>
        <c:crosses val="autoZero"/>
        <c:auto val="1"/>
        <c:lblAlgn val="ctr"/>
        <c:lblOffset val="100"/>
        <c:tickLblSkip val="1"/>
        <c:tickMarkSkip val="1"/>
        <c:noMultiLvlLbl val="0"/>
      </c:catAx>
      <c:valAx>
        <c:axId val="67276160"/>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67274624"/>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75" b="0" i="0" u="none" strike="noStrike" baseline="0">
                <a:solidFill>
                  <a:srgbClr val="000000"/>
                </a:solidFill>
                <a:latin typeface="Arial"/>
                <a:ea typeface="Arial"/>
                <a:cs typeface="Arial"/>
              </a:defRPr>
            </a:pPr>
            <a:r>
              <a:rPr lang="en-US" sz="1400" b="1" i="0" u="none" strike="noStrike" baseline="0" dirty="0">
                <a:solidFill>
                  <a:srgbClr val="000000"/>
                </a:solidFill>
                <a:latin typeface="Arial"/>
                <a:cs typeface="Arial"/>
              </a:rPr>
              <a:t>% </a:t>
            </a:r>
            <a:r>
              <a:rPr lang="en-US" sz="1400" b="1" i="0" u="none" strike="noStrike" baseline="0" dirty="0" smtClean="0">
                <a:solidFill>
                  <a:srgbClr val="000000"/>
                </a:solidFill>
                <a:latin typeface="Arial"/>
                <a:cs typeface="Arial"/>
              </a:rPr>
              <a:t>CVCH Opioid </a:t>
            </a:r>
            <a:r>
              <a:rPr lang="en-US" sz="1400" b="1" i="0" u="none" strike="noStrike" baseline="0" dirty="0">
                <a:solidFill>
                  <a:srgbClr val="000000"/>
                </a:solidFill>
                <a:latin typeface="Arial"/>
                <a:cs typeface="Arial"/>
              </a:rPr>
              <a:t>Deaths Annually</a:t>
            </a:r>
          </a:p>
          <a:p>
            <a:pPr>
              <a:defRPr sz="875" b="0" i="0" u="none" strike="noStrike" baseline="0">
                <a:solidFill>
                  <a:srgbClr val="000000"/>
                </a:solidFill>
                <a:latin typeface="Arial"/>
                <a:ea typeface="Arial"/>
                <a:cs typeface="Arial"/>
              </a:defRPr>
            </a:pPr>
            <a:r>
              <a:rPr lang="en-US" sz="800" b="1" i="0" u="none" strike="noStrike" baseline="0" dirty="0">
                <a:solidFill>
                  <a:srgbClr val="000000"/>
                </a:solidFill>
                <a:latin typeface="Arial"/>
                <a:cs typeface="Arial"/>
              </a:rPr>
              <a:t>% of total deaths </a:t>
            </a:r>
            <a:r>
              <a:rPr lang="en-US" sz="800" b="1" i="0" u="none" strike="noStrike" baseline="0" dirty="0" err="1">
                <a:solidFill>
                  <a:srgbClr val="000000"/>
                </a:solidFill>
                <a:latin typeface="Arial"/>
                <a:cs typeface="Arial"/>
              </a:rPr>
              <a:t>reveiwed</a:t>
            </a:r>
            <a:r>
              <a:rPr lang="en-US" sz="800" b="1" i="0" u="none" strike="noStrike" baseline="0" dirty="0">
                <a:solidFill>
                  <a:srgbClr val="000000"/>
                </a:solidFill>
                <a:latin typeface="Arial"/>
                <a:cs typeface="Arial"/>
              </a:rPr>
              <a:t> at CVCH</a:t>
            </a:r>
          </a:p>
        </c:rich>
      </c:tx>
      <c:layout>
        <c:manualLayout>
          <c:xMode val="edge"/>
          <c:yMode val="edge"/>
          <c:x val="4.8043605543123973E-2"/>
          <c:y val="6.9430162660586492E-2"/>
        </c:manualLayout>
      </c:layout>
      <c:overlay val="0"/>
      <c:spPr>
        <a:noFill/>
        <a:ln w="25400">
          <a:noFill/>
        </a:ln>
      </c:spPr>
    </c:title>
    <c:autoTitleDeleted val="0"/>
    <c:plotArea>
      <c:layout>
        <c:manualLayout>
          <c:layoutTarget val="inner"/>
          <c:xMode val="edge"/>
          <c:yMode val="edge"/>
          <c:x val="7.2084366584412654E-2"/>
          <c:y val="0.2345872934111225"/>
          <c:w val="0.89215942305949925"/>
          <c:h val="0.69119161120382333"/>
        </c:manualLayout>
      </c:layout>
      <c:lineChart>
        <c:grouping val="standard"/>
        <c:varyColors val="0"/>
        <c:ser>
          <c:idx val="0"/>
          <c:order val="0"/>
          <c:tx>
            <c:strRef>
              <c:f>Charts!$C$20</c:f>
              <c:strCache>
                <c:ptCount val="1"/>
                <c:pt idx="0">
                  <c:v>% Opioid related deaths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trendline>
            <c:spPr>
              <a:ln w="3175">
                <a:solidFill>
                  <a:srgbClr val="000000"/>
                </a:solidFill>
                <a:prstDash val="sysDash"/>
              </a:ln>
            </c:spPr>
            <c:trendlineType val="linear"/>
            <c:dispRSqr val="0"/>
            <c:dispEq val="0"/>
          </c:trendline>
          <c:cat>
            <c:numRef>
              <c:f>Charts!$B$21:$B$30</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Charts!$C$21:$C$30</c:f>
              <c:numCache>
                <c:formatCode>0%</c:formatCode>
                <c:ptCount val="10"/>
                <c:pt idx="0">
                  <c:v>0.19444444444444445</c:v>
                </c:pt>
                <c:pt idx="1">
                  <c:v>9.7560975609756101E-2</c:v>
                </c:pt>
                <c:pt idx="2">
                  <c:v>0.14634146341463414</c:v>
                </c:pt>
                <c:pt idx="3">
                  <c:v>0.13157894736842105</c:v>
                </c:pt>
                <c:pt idx="4">
                  <c:v>0.22727272727272727</c:v>
                </c:pt>
                <c:pt idx="5">
                  <c:v>0.11</c:v>
                </c:pt>
                <c:pt idx="6">
                  <c:v>0.04</c:v>
                </c:pt>
                <c:pt idx="7" formatCode="0.0%">
                  <c:v>2.5999999999999999E-2</c:v>
                </c:pt>
                <c:pt idx="8">
                  <c:v>0.05</c:v>
                </c:pt>
                <c:pt idx="9">
                  <c:v>0.02</c:v>
                </c:pt>
              </c:numCache>
            </c:numRef>
          </c:val>
          <c:smooth val="0"/>
        </c:ser>
        <c:ser>
          <c:idx val="1"/>
          <c:order val="1"/>
          <c:tx>
            <c:strRef>
              <c:f>Charts!$D$20</c:f>
              <c:strCache>
                <c:ptCount val="1"/>
                <c:pt idx="0">
                  <c:v>% Opioid related to CVCH rx</c:v>
                </c:pt>
              </c:strCache>
            </c:strRef>
          </c:tx>
          <c:trendline>
            <c:spPr>
              <a:ln>
                <a:prstDash val="sysDash"/>
              </a:ln>
            </c:spPr>
            <c:trendlineType val="linear"/>
            <c:dispRSqr val="0"/>
            <c:dispEq val="0"/>
          </c:trendline>
          <c:cat>
            <c:numRef>
              <c:f>Charts!$B$21:$B$30</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Charts!$D$21:$D$30</c:f>
              <c:numCache>
                <c:formatCode>0%</c:formatCode>
                <c:ptCount val="10"/>
                <c:pt idx="0">
                  <c:v>0.08</c:v>
                </c:pt>
                <c:pt idx="1">
                  <c:v>0.1</c:v>
                </c:pt>
                <c:pt idx="2">
                  <c:v>0.1</c:v>
                </c:pt>
                <c:pt idx="3">
                  <c:v>0.03</c:v>
                </c:pt>
                <c:pt idx="4">
                  <c:v>0.09</c:v>
                </c:pt>
                <c:pt idx="5" formatCode="0.0%">
                  <c:v>1.4999999999999999E-2</c:v>
                </c:pt>
                <c:pt idx="6" formatCode="0.0%">
                  <c:v>1.4E-2</c:v>
                </c:pt>
                <c:pt idx="7" formatCode="0.0%">
                  <c:v>1.2999999999999999E-2</c:v>
                </c:pt>
                <c:pt idx="8">
                  <c:v>0</c:v>
                </c:pt>
                <c:pt idx="9">
                  <c:v>0.02</c:v>
                </c:pt>
              </c:numCache>
            </c:numRef>
          </c:val>
          <c:smooth val="0"/>
        </c:ser>
        <c:dLbls>
          <c:showLegendKey val="0"/>
          <c:showVal val="0"/>
          <c:showCatName val="0"/>
          <c:showSerName val="0"/>
          <c:showPercent val="0"/>
          <c:showBubbleSize val="0"/>
        </c:dLbls>
        <c:marker val="1"/>
        <c:smooth val="0"/>
        <c:axId val="71942144"/>
        <c:axId val="71944448"/>
      </c:lineChart>
      <c:catAx>
        <c:axId val="719421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71944448"/>
        <c:crosses val="autoZero"/>
        <c:auto val="1"/>
        <c:lblAlgn val="ctr"/>
        <c:lblOffset val="100"/>
        <c:tickLblSkip val="1"/>
        <c:tickMarkSkip val="1"/>
        <c:noMultiLvlLbl val="0"/>
      </c:catAx>
      <c:valAx>
        <c:axId val="71944448"/>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71942144"/>
        <c:crosses val="autoZero"/>
        <c:crossBetween val="between"/>
      </c:valAx>
      <c:spPr>
        <a:solidFill>
          <a:srgbClr val="C0C0C0"/>
        </a:solidFill>
        <a:ln w="12700">
          <a:solidFill>
            <a:srgbClr val="808080"/>
          </a:solidFill>
          <a:prstDash val="solid"/>
        </a:ln>
      </c:spPr>
    </c:plotArea>
    <c:legend>
      <c:legendPos val="r"/>
      <c:legendEntry>
        <c:idx val="0"/>
        <c:txPr>
          <a:bodyPr/>
          <a:lstStyle/>
          <a:p>
            <a:pPr>
              <a:defRPr sz="1000" b="0" i="0" u="none" strike="noStrike" baseline="0">
                <a:solidFill>
                  <a:srgbClr val="000000"/>
                </a:solidFill>
                <a:latin typeface="Arial"/>
                <a:ea typeface="Arial"/>
                <a:cs typeface="Arial"/>
              </a:defRPr>
            </a:pPr>
            <a:endParaRPr lang="en-US"/>
          </a:p>
        </c:txPr>
      </c:legendEntry>
      <c:legendEntry>
        <c:idx val="1"/>
        <c:txPr>
          <a:bodyPr/>
          <a:lstStyle/>
          <a:p>
            <a:pPr>
              <a:defRPr sz="1000" b="0" i="0" u="none" strike="noStrike" baseline="0">
                <a:solidFill>
                  <a:srgbClr val="000000"/>
                </a:solidFill>
                <a:latin typeface="Arial"/>
                <a:ea typeface="Arial"/>
                <a:cs typeface="Arial"/>
              </a:defRPr>
            </a:pPr>
            <a:endParaRPr lang="en-US"/>
          </a:p>
        </c:txPr>
      </c:legendEntry>
      <c:legendEntry>
        <c:idx val="2"/>
        <c:delete val="1"/>
      </c:legendEntry>
      <c:legendEntry>
        <c:idx val="3"/>
        <c:delete val="1"/>
      </c:legendEntry>
      <c:layout>
        <c:manualLayout>
          <c:xMode val="edge"/>
          <c:yMode val="edge"/>
          <c:x val="0.5179840887582029"/>
          <c:y val="3.4843152644504646E-2"/>
          <c:w val="0.44383486966379909"/>
          <c:h val="0.16862816135023503"/>
        </c:manualLayout>
      </c:layout>
      <c:overlay val="0"/>
      <c:spPr>
        <a:solidFill>
          <a:srgbClr val="FFFFFF"/>
        </a:solidFill>
        <a:ln w="3175">
          <a:solidFill>
            <a:srgbClr val="000000"/>
          </a:solidFill>
          <a:prstDash val="solid"/>
        </a:ln>
      </c:spPr>
      <c:txPr>
        <a:bodyPr/>
        <a:lstStyle/>
        <a:p>
          <a:pPr>
            <a:defRPr sz="53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75" b="0" i="0" u="none" strike="noStrike" baseline="0">
          <a:solidFill>
            <a:srgbClr val="000000"/>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0E691-474A-3544-9B8F-35DC880BEAF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350933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0E691-474A-3544-9B8F-35DC880BEAF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255433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0E691-474A-3544-9B8F-35DC880BEAF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418961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0E691-474A-3544-9B8F-35DC880BEAF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404489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0E691-474A-3544-9B8F-35DC880BEAF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330601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0E691-474A-3544-9B8F-35DC880BEAF1}"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4609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0E691-474A-3544-9B8F-35DC880BEAF1}"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245152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0E691-474A-3544-9B8F-35DC880BEAF1}"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427131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0E691-474A-3544-9B8F-35DC880BEAF1}"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66283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0E691-474A-3544-9B8F-35DC880BEAF1}"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362640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0E691-474A-3544-9B8F-35DC880BEAF1}"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1FD7A-1254-9D4F-9735-A12FC771AB1A}" type="slidenum">
              <a:rPr lang="en-US" smtClean="0"/>
              <a:t>‹#›</a:t>
            </a:fld>
            <a:endParaRPr lang="en-US"/>
          </a:p>
        </p:txBody>
      </p:sp>
    </p:spTree>
    <p:extLst>
      <p:ext uri="{BB962C8B-B14F-4D97-AF65-F5344CB8AC3E}">
        <p14:creationId xmlns:p14="http://schemas.microsoft.com/office/powerpoint/2010/main" val="103359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0E691-474A-3544-9B8F-35DC880BEAF1}" type="datetimeFigureOut">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1FD7A-1254-9D4F-9735-A12FC771AB1A}" type="slidenum">
              <a:rPr lang="en-US" smtClean="0"/>
              <a:t>‹#›</a:t>
            </a:fld>
            <a:endParaRPr lang="en-US"/>
          </a:p>
        </p:txBody>
      </p:sp>
    </p:spTree>
    <p:extLst>
      <p:ext uri="{BB962C8B-B14F-4D97-AF65-F5344CB8AC3E}">
        <p14:creationId xmlns:p14="http://schemas.microsoft.com/office/powerpoint/2010/main" val="3759556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agencymeddirectors.wa.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4672.jpg"/>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520325"/>
            <a:ext cx="7772400" cy="1470025"/>
          </a:xfrm>
        </p:spPr>
        <p:txBody>
          <a:bodyPr/>
          <a:lstStyle/>
          <a:p>
            <a:r>
              <a:rPr lang="en-US" dirty="0" smtClean="0"/>
              <a:t>Opioid Pain Management </a:t>
            </a:r>
            <a:br>
              <a:rPr lang="en-US" dirty="0" smtClean="0"/>
            </a:br>
            <a:r>
              <a:rPr lang="en-US" dirty="0" smtClean="0"/>
              <a:t>2015</a:t>
            </a:r>
            <a:endParaRPr lang="en-US" dirty="0"/>
          </a:p>
        </p:txBody>
      </p:sp>
      <p:sp>
        <p:nvSpPr>
          <p:cNvPr id="3" name="Subtitle 2"/>
          <p:cNvSpPr>
            <a:spLocks noGrp="1"/>
          </p:cNvSpPr>
          <p:nvPr>
            <p:ph type="subTitle" idx="1"/>
          </p:nvPr>
        </p:nvSpPr>
        <p:spPr>
          <a:xfrm>
            <a:off x="1371600" y="5791200"/>
            <a:ext cx="6400800" cy="903664"/>
          </a:xfrm>
        </p:spPr>
        <p:txBody>
          <a:bodyPr>
            <a:normAutofit/>
          </a:bodyPr>
          <a:lstStyle/>
          <a:p>
            <a:pPr>
              <a:lnSpc>
                <a:spcPct val="70000"/>
              </a:lnSpc>
            </a:pPr>
            <a:r>
              <a:rPr lang="en-US" sz="2000" dirty="0" smtClean="0">
                <a:solidFill>
                  <a:srgbClr val="000000"/>
                </a:solidFill>
              </a:rPr>
              <a:t>Malcolm Butler MD</a:t>
            </a:r>
          </a:p>
          <a:p>
            <a:pPr>
              <a:lnSpc>
                <a:spcPct val="70000"/>
              </a:lnSpc>
            </a:pPr>
            <a:r>
              <a:rPr lang="en-US" sz="2000" dirty="0" smtClean="0">
                <a:solidFill>
                  <a:srgbClr val="000000"/>
                </a:solidFill>
              </a:rPr>
              <a:t>Medical Director</a:t>
            </a:r>
          </a:p>
          <a:p>
            <a:pPr>
              <a:lnSpc>
                <a:spcPct val="70000"/>
              </a:lnSpc>
            </a:pPr>
            <a:r>
              <a:rPr lang="en-US" sz="2000" dirty="0" smtClean="0">
                <a:solidFill>
                  <a:srgbClr val="000000"/>
                </a:solidFill>
              </a:rPr>
              <a:t>Columbia Valley Community Health</a:t>
            </a:r>
            <a:endParaRPr lang="en-US" sz="2000" dirty="0">
              <a:solidFill>
                <a:srgbClr val="000000"/>
              </a:solidFill>
            </a:endParaRPr>
          </a:p>
        </p:txBody>
      </p:sp>
    </p:spTree>
    <p:extLst>
      <p:ext uri="{BB962C8B-B14F-4D97-AF65-F5344CB8AC3E}">
        <p14:creationId xmlns:p14="http://schemas.microsoft.com/office/powerpoint/2010/main" val="402710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Line Therapy</a:t>
            </a:r>
            <a:endParaRPr lang="en-US" dirty="0"/>
          </a:p>
        </p:txBody>
      </p:sp>
      <p:sp>
        <p:nvSpPr>
          <p:cNvPr id="3" name="Content Placeholder 2"/>
          <p:cNvSpPr>
            <a:spLocks noGrp="1"/>
          </p:cNvSpPr>
          <p:nvPr>
            <p:ph idx="1"/>
          </p:nvPr>
        </p:nvSpPr>
        <p:spPr>
          <a:xfrm>
            <a:off x="457200" y="1600200"/>
            <a:ext cx="8229600" cy="4764741"/>
          </a:xfrm>
        </p:spPr>
        <p:txBody>
          <a:bodyPr>
            <a:normAutofit/>
          </a:bodyPr>
          <a:lstStyle/>
          <a:p>
            <a:r>
              <a:rPr lang="en-US" dirty="0" smtClean="0"/>
              <a:t>Prior guidelines focused on “safe opioid </a:t>
            </a:r>
            <a:r>
              <a:rPr lang="en-US" dirty="0" smtClean="0"/>
              <a:t>prescribing.”</a:t>
            </a:r>
            <a:endParaRPr lang="en-US" dirty="0" smtClean="0"/>
          </a:p>
          <a:p>
            <a:r>
              <a:rPr lang="en-US" dirty="0" smtClean="0"/>
              <a:t>This guideline recognizes that “there is no completely safe opioid dose.”</a:t>
            </a:r>
          </a:p>
          <a:p>
            <a:r>
              <a:rPr lang="en-US" dirty="0" smtClean="0"/>
              <a:t>Because there is NO evidence of improved long term function or pain control, and AMPLE evidence of harm, prescribers should “proceed with caution” when considering starting </a:t>
            </a:r>
            <a:r>
              <a:rPr lang="en-US" dirty="0" smtClean="0"/>
              <a:t>opioids in chronic pain.</a:t>
            </a:r>
            <a:endParaRPr lang="en-US" dirty="0"/>
          </a:p>
        </p:txBody>
      </p:sp>
    </p:spTree>
    <p:extLst>
      <p:ext uri="{BB962C8B-B14F-4D97-AF65-F5344CB8AC3E}">
        <p14:creationId xmlns:p14="http://schemas.microsoft.com/office/powerpoint/2010/main" val="4281477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a:t>
            </a:r>
            <a:endParaRPr lang="en-US" dirty="0"/>
          </a:p>
        </p:txBody>
      </p:sp>
      <p:sp>
        <p:nvSpPr>
          <p:cNvPr id="3" name="Content Placeholder 2"/>
          <p:cNvSpPr>
            <a:spLocks noGrp="1"/>
          </p:cNvSpPr>
          <p:nvPr>
            <p:ph idx="1"/>
          </p:nvPr>
        </p:nvSpPr>
        <p:spPr>
          <a:xfrm>
            <a:off x="457200" y="1600200"/>
            <a:ext cx="8229600" cy="4914153"/>
          </a:xfrm>
        </p:spPr>
        <p:txBody>
          <a:bodyPr>
            <a:normAutofit fontScale="92500" lnSpcReduction="10000"/>
          </a:bodyPr>
          <a:lstStyle/>
          <a:p>
            <a:r>
              <a:rPr lang="en-US" dirty="0" smtClean="0"/>
              <a:t>Risk </a:t>
            </a:r>
            <a:r>
              <a:rPr lang="en-US" dirty="0" smtClean="0"/>
              <a:t>ratio </a:t>
            </a:r>
            <a:r>
              <a:rPr lang="en-US" dirty="0" smtClean="0"/>
              <a:t>of developing Opioid Use Disorder in patients on high dose opioids (&gt;120mg MED/d) is 122.</a:t>
            </a:r>
          </a:p>
          <a:p>
            <a:r>
              <a:rPr lang="en-US" dirty="0" smtClean="0"/>
              <a:t>Over 60% of patients taking opioids for at least 3 months are still on opioids 5 years later.</a:t>
            </a:r>
          </a:p>
          <a:p>
            <a:r>
              <a:rPr lang="en-US" dirty="0" smtClean="0"/>
              <a:t>Receiving </a:t>
            </a:r>
            <a:r>
              <a:rPr lang="en-US" dirty="0" smtClean="0"/>
              <a:t>one </a:t>
            </a:r>
            <a:r>
              <a:rPr lang="en-US" dirty="0" smtClean="0"/>
              <a:t>week </a:t>
            </a:r>
            <a:r>
              <a:rPr lang="en-US" dirty="0" smtClean="0"/>
              <a:t>of opioids </a:t>
            </a:r>
            <a:r>
              <a:rPr lang="en-US" dirty="0" smtClean="0"/>
              <a:t>for acute </a:t>
            </a:r>
            <a:r>
              <a:rPr lang="en-US" dirty="0" smtClean="0"/>
              <a:t>Low Back Pain </a:t>
            </a:r>
            <a:r>
              <a:rPr lang="en-US" dirty="0" smtClean="0"/>
              <a:t>doubles the risk for long-term disability.</a:t>
            </a:r>
          </a:p>
          <a:p>
            <a:r>
              <a:rPr lang="en-US" dirty="0" smtClean="0"/>
              <a:t>Adults with a history of depression or substance use disorder are 4 times more likely to receive opioids for their chronic pain.</a:t>
            </a:r>
            <a:endParaRPr lang="en-US" dirty="0"/>
          </a:p>
        </p:txBody>
      </p:sp>
    </p:spTree>
    <p:extLst>
      <p:ext uri="{BB962C8B-B14F-4D97-AF65-F5344CB8AC3E}">
        <p14:creationId xmlns:p14="http://schemas.microsoft.com/office/powerpoint/2010/main" val="121763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a:t>
            </a:r>
            <a:endParaRPr lang="en-US" dirty="0"/>
          </a:p>
        </p:txBody>
      </p:sp>
      <p:pic>
        <p:nvPicPr>
          <p:cNvPr id="6" name="Content Placeholder 5"/>
          <p:cNvPicPr>
            <a:picLocks noGrp="1" noChangeAspect="1"/>
          </p:cNvPicPr>
          <p:nvPr>
            <p:ph idx="1"/>
          </p:nvPr>
        </p:nvPicPr>
        <p:blipFill rotWithShape="1">
          <a:blip r:embed="rId2"/>
          <a:srcRect l="-4164" t="-4809" r="-444" b="-1"/>
          <a:stretch/>
        </p:blipFill>
        <p:spPr>
          <a:xfrm>
            <a:off x="-239059" y="1600200"/>
            <a:ext cx="9383059" cy="4525963"/>
          </a:xfrm>
        </p:spPr>
      </p:pic>
    </p:spTree>
    <p:extLst>
      <p:ext uri="{BB962C8B-B14F-4D97-AF65-F5344CB8AC3E}">
        <p14:creationId xmlns:p14="http://schemas.microsoft.com/office/powerpoint/2010/main" val="4183838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a:t>
            </a:r>
            <a:endParaRPr lang="en-US" dirty="0"/>
          </a:p>
        </p:txBody>
      </p:sp>
      <p:sp>
        <p:nvSpPr>
          <p:cNvPr id="3" name="Content Placeholder 2"/>
          <p:cNvSpPr>
            <a:spLocks noGrp="1"/>
          </p:cNvSpPr>
          <p:nvPr>
            <p:ph idx="1"/>
          </p:nvPr>
        </p:nvSpPr>
        <p:spPr/>
        <p:txBody>
          <a:bodyPr/>
          <a:lstStyle/>
          <a:p>
            <a:r>
              <a:rPr lang="en-US" dirty="0" smtClean="0"/>
              <a:t>1:5 patients on chronic opioids will develop Opioid Use Disorder. </a:t>
            </a:r>
          </a:p>
          <a:p>
            <a:r>
              <a:rPr lang="en-US" dirty="0" smtClean="0"/>
              <a:t>33</a:t>
            </a:r>
            <a:r>
              <a:rPr lang="en-US" dirty="0" smtClean="0"/>
              <a:t>% of cancer survivors suffer from chronic pain related to their cancer treatments.</a:t>
            </a:r>
          </a:p>
          <a:p>
            <a:pPr lvl="1"/>
            <a:r>
              <a:rPr lang="en-US" dirty="0" smtClean="0"/>
              <a:t>Neuropathy, fibrosis from radiation, lymphedema</a:t>
            </a:r>
          </a:p>
          <a:p>
            <a:pPr lvl="1"/>
            <a:r>
              <a:rPr lang="en-US" dirty="0" smtClean="0"/>
              <a:t>And worsening pain may signal a </a:t>
            </a:r>
            <a:r>
              <a:rPr lang="en-US" dirty="0" smtClean="0"/>
              <a:t>recurrence, so a tough issue when using opioids</a:t>
            </a:r>
            <a:endParaRPr lang="en-US" dirty="0"/>
          </a:p>
        </p:txBody>
      </p:sp>
    </p:spTree>
    <p:extLst>
      <p:ext uri="{BB962C8B-B14F-4D97-AF65-F5344CB8AC3E}">
        <p14:creationId xmlns:p14="http://schemas.microsoft.com/office/powerpoint/2010/main" val="13065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Skimming the Surface</a:t>
            </a:r>
            <a:endParaRPr lang="en-US" dirty="0"/>
          </a:p>
        </p:txBody>
      </p:sp>
      <p:sp>
        <p:nvSpPr>
          <p:cNvPr id="3" name="Content Placeholder 2"/>
          <p:cNvSpPr>
            <a:spLocks noGrp="1"/>
          </p:cNvSpPr>
          <p:nvPr>
            <p:ph idx="1"/>
          </p:nvPr>
        </p:nvSpPr>
        <p:spPr/>
        <p:txBody>
          <a:bodyPr/>
          <a:lstStyle/>
          <a:p>
            <a:r>
              <a:rPr lang="en-US" dirty="0" smtClean="0"/>
              <a:t>All Pain Phases</a:t>
            </a:r>
          </a:p>
          <a:p>
            <a:pPr lvl="1"/>
            <a:r>
              <a:rPr lang="en-US" dirty="0" smtClean="0"/>
              <a:t>Recognize “Clinically Meaningful Improvement in Function” (CMIF)</a:t>
            </a:r>
          </a:p>
          <a:p>
            <a:pPr lvl="2"/>
            <a:r>
              <a:rPr lang="en-US" dirty="0" smtClean="0"/>
              <a:t>By definition, must be at least 30% </a:t>
            </a:r>
            <a:r>
              <a:rPr lang="en-US" dirty="0" smtClean="0"/>
              <a:t>(7/10 </a:t>
            </a:r>
            <a:r>
              <a:rPr lang="en-US" dirty="0" smtClean="0"/>
              <a:t>-&gt; </a:t>
            </a:r>
            <a:r>
              <a:rPr lang="en-US" dirty="0" smtClean="0"/>
              <a:t>10/10</a:t>
            </a:r>
            <a:r>
              <a:rPr lang="en-US" dirty="0" smtClean="0"/>
              <a:t>)</a:t>
            </a:r>
          </a:p>
          <a:p>
            <a:pPr lvl="2"/>
            <a:r>
              <a:rPr lang="en-US" dirty="0" smtClean="0"/>
              <a:t>Decreased PAIN intensity in the absence of improved function is NOT clinically meaningful</a:t>
            </a:r>
          </a:p>
          <a:p>
            <a:pPr lvl="1"/>
            <a:r>
              <a:rPr lang="en-US" dirty="0" smtClean="0"/>
              <a:t>“Continuing to prescribe opioids in the absence of CMIF is NOT considered appropriate care.”</a:t>
            </a:r>
          </a:p>
          <a:p>
            <a:pPr lvl="1"/>
            <a:r>
              <a:rPr lang="en-US" dirty="0" smtClean="0"/>
              <a:t>New focus on “Pain Interference”</a:t>
            </a:r>
            <a:endParaRPr lang="en-US" dirty="0"/>
          </a:p>
        </p:txBody>
      </p:sp>
    </p:spTree>
    <p:extLst>
      <p:ext uri="{BB962C8B-B14F-4D97-AF65-F5344CB8AC3E}">
        <p14:creationId xmlns:p14="http://schemas.microsoft.com/office/powerpoint/2010/main" val="2788224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Skimming the Surface</a:t>
            </a:r>
            <a:endParaRPr lang="en-US" dirty="0"/>
          </a:p>
        </p:txBody>
      </p:sp>
      <p:pic>
        <p:nvPicPr>
          <p:cNvPr id="4" name="Content Placeholder 3"/>
          <p:cNvPicPr>
            <a:picLocks noGrp="1" noChangeAspect="1"/>
          </p:cNvPicPr>
          <p:nvPr>
            <p:ph idx="1"/>
          </p:nvPr>
        </p:nvPicPr>
        <p:blipFill rotWithShape="1">
          <a:blip r:embed="rId2"/>
          <a:srcRect l="570" r="570"/>
          <a:stretch/>
        </p:blipFill>
        <p:spPr>
          <a:xfrm>
            <a:off x="0" y="1600200"/>
            <a:ext cx="9144000" cy="4525963"/>
          </a:xfrm>
        </p:spPr>
      </p:pic>
    </p:spTree>
    <p:extLst>
      <p:ext uri="{BB962C8B-B14F-4D97-AF65-F5344CB8AC3E}">
        <p14:creationId xmlns:p14="http://schemas.microsoft.com/office/powerpoint/2010/main" val="240166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Skimming the Surface</a:t>
            </a:r>
            <a:endParaRPr lang="en-US" dirty="0"/>
          </a:p>
        </p:txBody>
      </p:sp>
      <p:sp>
        <p:nvSpPr>
          <p:cNvPr id="3" name="Content Placeholder 2"/>
          <p:cNvSpPr>
            <a:spLocks noGrp="1"/>
          </p:cNvSpPr>
          <p:nvPr>
            <p:ph idx="1"/>
          </p:nvPr>
        </p:nvSpPr>
        <p:spPr>
          <a:xfrm>
            <a:off x="457200" y="1600200"/>
            <a:ext cx="8229600" cy="4929094"/>
          </a:xfrm>
        </p:spPr>
        <p:txBody>
          <a:bodyPr>
            <a:normAutofit lnSpcReduction="10000"/>
          </a:bodyPr>
          <a:lstStyle/>
          <a:p>
            <a:r>
              <a:rPr lang="en-US" dirty="0" smtClean="0"/>
              <a:t>Expect patients to resume normal activities in a matter of weeks after an acute pain episode.</a:t>
            </a:r>
          </a:p>
          <a:p>
            <a:pPr lvl="1"/>
            <a:r>
              <a:rPr lang="en-US" dirty="0" smtClean="0"/>
              <a:t>“Most don’t finish their first prescription”</a:t>
            </a:r>
          </a:p>
          <a:p>
            <a:pPr lvl="1"/>
            <a:r>
              <a:rPr lang="en-US" dirty="0" smtClean="0"/>
              <a:t>Request for </a:t>
            </a:r>
            <a:r>
              <a:rPr lang="en-US" dirty="0" smtClean="0"/>
              <a:t>a second </a:t>
            </a:r>
            <a:r>
              <a:rPr lang="en-US" dirty="0" smtClean="0"/>
              <a:t>prescription demands re-evaluation and is a red flag warning for </a:t>
            </a:r>
            <a:r>
              <a:rPr lang="en-US" dirty="0" smtClean="0"/>
              <a:t>OUD</a:t>
            </a:r>
            <a:endParaRPr lang="en-US" dirty="0" smtClean="0"/>
          </a:p>
          <a:p>
            <a:r>
              <a:rPr lang="en-US" dirty="0" smtClean="0"/>
              <a:t>Evaluate pain and function with validated instruments (questionnaires) at:</a:t>
            </a:r>
          </a:p>
          <a:p>
            <a:pPr lvl="1"/>
            <a:r>
              <a:rPr lang="en-US" dirty="0" smtClean="0"/>
              <a:t>End of acute phase (6 weeks)</a:t>
            </a:r>
          </a:p>
          <a:p>
            <a:pPr lvl="1"/>
            <a:r>
              <a:rPr lang="en-US" dirty="0" smtClean="0"/>
              <a:t>End of sub-acute phase (12 weeks)</a:t>
            </a:r>
          </a:p>
          <a:p>
            <a:pPr lvl="1"/>
            <a:r>
              <a:rPr lang="en-US" dirty="0" smtClean="0"/>
              <a:t>Every visit </a:t>
            </a:r>
            <a:r>
              <a:rPr lang="en-US" dirty="0" smtClean="0"/>
              <a:t>in chronic pain</a:t>
            </a:r>
            <a:endParaRPr lang="en-US" dirty="0"/>
          </a:p>
        </p:txBody>
      </p:sp>
    </p:spTree>
    <p:extLst>
      <p:ext uri="{BB962C8B-B14F-4D97-AF65-F5344CB8AC3E}">
        <p14:creationId xmlns:p14="http://schemas.microsoft.com/office/powerpoint/2010/main" val="40021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Skimming the Surface</a:t>
            </a:r>
            <a:endParaRPr lang="en-US" dirty="0"/>
          </a:p>
        </p:txBody>
      </p:sp>
      <p:sp>
        <p:nvSpPr>
          <p:cNvPr id="3" name="Content Placeholder 2"/>
          <p:cNvSpPr>
            <a:spLocks noGrp="1"/>
          </p:cNvSpPr>
          <p:nvPr>
            <p:ph idx="1"/>
          </p:nvPr>
        </p:nvSpPr>
        <p:spPr>
          <a:xfrm>
            <a:off x="457200" y="1600200"/>
            <a:ext cx="8229600" cy="4958976"/>
          </a:xfrm>
        </p:spPr>
        <p:txBody>
          <a:bodyPr>
            <a:normAutofit fontScale="92500" lnSpcReduction="20000"/>
          </a:bodyPr>
          <a:lstStyle/>
          <a:p>
            <a:r>
              <a:rPr lang="en-US" dirty="0" smtClean="0"/>
              <a:t>Avoid chronic opioids in high risk populations:</a:t>
            </a:r>
          </a:p>
          <a:p>
            <a:pPr lvl="1"/>
            <a:r>
              <a:rPr lang="en-US" dirty="0" smtClean="0"/>
              <a:t>Significant respiratory disease/failure</a:t>
            </a:r>
          </a:p>
          <a:p>
            <a:pPr lvl="1"/>
            <a:r>
              <a:rPr lang="en-US" dirty="0" smtClean="0"/>
              <a:t>Current or past substance use disorder</a:t>
            </a:r>
          </a:p>
          <a:p>
            <a:pPr lvl="1"/>
            <a:r>
              <a:rPr lang="en-US" dirty="0" smtClean="0"/>
              <a:t>History of opioid overdose</a:t>
            </a:r>
          </a:p>
          <a:p>
            <a:pPr lvl="1"/>
            <a:r>
              <a:rPr lang="en-US" dirty="0" smtClean="0"/>
              <a:t>Patterns of aberrant behavior</a:t>
            </a:r>
          </a:p>
          <a:p>
            <a:r>
              <a:rPr lang="en-US" dirty="0" smtClean="0"/>
              <a:t>Use great caution and consider naloxone:</a:t>
            </a:r>
          </a:p>
          <a:p>
            <a:pPr lvl="1"/>
            <a:r>
              <a:rPr lang="en-US" dirty="0" smtClean="0"/>
              <a:t>Mental health disorder</a:t>
            </a:r>
          </a:p>
          <a:p>
            <a:pPr lvl="1"/>
            <a:r>
              <a:rPr lang="en-US" dirty="0" smtClean="0"/>
              <a:t>Family history of substance use disorder</a:t>
            </a:r>
          </a:p>
          <a:p>
            <a:pPr lvl="1"/>
            <a:r>
              <a:rPr lang="en-US" dirty="0" smtClean="0"/>
              <a:t>Current use of benzodiazepines</a:t>
            </a:r>
          </a:p>
          <a:p>
            <a:pPr lvl="1"/>
            <a:r>
              <a:rPr lang="en-US" dirty="0" smtClean="0"/>
              <a:t>Tobacco use</a:t>
            </a:r>
          </a:p>
          <a:p>
            <a:r>
              <a:rPr lang="en-US" dirty="0" smtClean="0"/>
              <a:t>Do not escalate above 120mg MED without “pain specialist” consultation.</a:t>
            </a:r>
          </a:p>
          <a:p>
            <a:pPr lvl="1"/>
            <a:endParaRPr lang="en-US" dirty="0"/>
          </a:p>
        </p:txBody>
      </p:sp>
    </p:spTree>
    <p:extLst>
      <p:ext uri="{BB962C8B-B14F-4D97-AF65-F5344CB8AC3E}">
        <p14:creationId xmlns:p14="http://schemas.microsoft.com/office/powerpoint/2010/main" val="35790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Skimming the Surface</a:t>
            </a:r>
            <a:endParaRPr lang="en-US" dirty="0"/>
          </a:p>
        </p:txBody>
      </p:sp>
      <p:sp>
        <p:nvSpPr>
          <p:cNvPr id="3" name="Content Placeholder 2"/>
          <p:cNvSpPr>
            <a:spLocks noGrp="1"/>
          </p:cNvSpPr>
          <p:nvPr>
            <p:ph idx="1"/>
          </p:nvPr>
        </p:nvSpPr>
        <p:spPr/>
        <p:txBody>
          <a:bodyPr/>
          <a:lstStyle/>
          <a:p>
            <a:r>
              <a:rPr lang="en-US" dirty="0" smtClean="0"/>
              <a:t>Excellent section on non-opioid options for pain management</a:t>
            </a:r>
          </a:p>
          <a:p>
            <a:pPr lvl="1"/>
            <a:r>
              <a:rPr lang="en-US" dirty="0" smtClean="0"/>
              <a:t>When/how to assess and re-assess chronic pain</a:t>
            </a:r>
          </a:p>
          <a:p>
            <a:pPr lvl="1"/>
            <a:r>
              <a:rPr lang="en-US" dirty="0" smtClean="0"/>
              <a:t>Sleep hygiene</a:t>
            </a:r>
          </a:p>
          <a:p>
            <a:pPr lvl="1"/>
            <a:r>
              <a:rPr lang="en-US" dirty="0" smtClean="0"/>
              <a:t>Mindfulness, stress reduction</a:t>
            </a:r>
          </a:p>
          <a:p>
            <a:pPr lvl="1"/>
            <a:r>
              <a:rPr lang="en-US" dirty="0" smtClean="0"/>
              <a:t>Physical therapy</a:t>
            </a:r>
          </a:p>
          <a:p>
            <a:pPr lvl="1"/>
            <a:r>
              <a:rPr lang="en-US" dirty="0" smtClean="0"/>
              <a:t>Groups</a:t>
            </a:r>
          </a:p>
          <a:p>
            <a:pPr lvl="1"/>
            <a:r>
              <a:rPr lang="en-US" dirty="0" smtClean="0"/>
              <a:t>Non opioid analgesics</a:t>
            </a:r>
          </a:p>
          <a:p>
            <a:pPr lvl="1"/>
            <a:endParaRPr lang="en-US" dirty="0" smtClean="0"/>
          </a:p>
          <a:p>
            <a:pPr lvl="1"/>
            <a:endParaRPr lang="en-US" dirty="0"/>
          </a:p>
        </p:txBody>
      </p:sp>
    </p:spTree>
    <p:extLst>
      <p:ext uri="{BB962C8B-B14F-4D97-AF65-F5344CB8AC3E}">
        <p14:creationId xmlns:p14="http://schemas.microsoft.com/office/powerpoint/2010/main" val="1257634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Diving a Little Deeper</a:t>
            </a:r>
            <a:endParaRPr lang="en-US" dirty="0"/>
          </a:p>
        </p:txBody>
      </p:sp>
      <p:sp>
        <p:nvSpPr>
          <p:cNvPr id="3" name="Content Placeholder 2"/>
          <p:cNvSpPr>
            <a:spLocks noGrp="1"/>
          </p:cNvSpPr>
          <p:nvPr>
            <p:ph idx="1"/>
          </p:nvPr>
        </p:nvSpPr>
        <p:spPr>
          <a:xfrm>
            <a:off x="457200" y="1600200"/>
            <a:ext cx="8229600" cy="4824506"/>
          </a:xfrm>
        </p:spPr>
        <p:txBody>
          <a:bodyPr/>
          <a:lstStyle/>
          <a:p>
            <a:r>
              <a:rPr lang="en-US" dirty="0" smtClean="0"/>
              <a:t>Acute pain management</a:t>
            </a:r>
          </a:p>
          <a:p>
            <a:pPr marL="457200" lvl="1" indent="0">
              <a:buNone/>
            </a:pPr>
            <a:r>
              <a:rPr lang="en-US" dirty="0" smtClean="0"/>
              <a:t>“In general, reserve opioids for acute pain resulting from severe injuries or conditions when alternatives are ineffective or contraindicated. If opioids are prescribed, it should be at the lowest dose for the shortest duration possible (usually &lt; 14 days). The use of opioids for non-specific low back pain, headaches, and fibromyalgia is not supported by evidence.”</a:t>
            </a:r>
            <a:endParaRPr lang="en-US" dirty="0"/>
          </a:p>
        </p:txBody>
      </p:sp>
    </p:spTree>
    <p:extLst>
      <p:ext uri="{BB962C8B-B14F-4D97-AF65-F5344CB8AC3E}">
        <p14:creationId xmlns:p14="http://schemas.microsoft.com/office/powerpoint/2010/main" val="3397613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Where we were / Where we are </a:t>
            </a:r>
          </a:p>
          <a:p>
            <a:r>
              <a:rPr lang="en-US" dirty="0" smtClean="0"/>
              <a:t>The new Washington State guidelines</a:t>
            </a:r>
          </a:p>
          <a:p>
            <a:pPr lvl="1"/>
            <a:r>
              <a:rPr lang="en-US" dirty="0"/>
              <a:t>Opioids are the “great unmasker” of OUD</a:t>
            </a:r>
          </a:p>
          <a:p>
            <a:pPr lvl="2"/>
            <a:r>
              <a:rPr lang="en-US" dirty="0"/>
              <a:t>Aberrant behavior is a big red flag</a:t>
            </a:r>
          </a:p>
          <a:p>
            <a:pPr lvl="2"/>
            <a:r>
              <a:rPr lang="en-US" dirty="0"/>
              <a:t>Prescribing larger doses is NOT being compassionate</a:t>
            </a:r>
          </a:p>
          <a:p>
            <a:pPr lvl="1"/>
            <a:r>
              <a:rPr lang="en-US" dirty="0"/>
              <a:t>There is NO safe dose of chronic opioids</a:t>
            </a:r>
          </a:p>
          <a:p>
            <a:pPr lvl="1"/>
            <a:r>
              <a:rPr lang="en-US" dirty="0"/>
              <a:t>Opioids are sixth line therapy in chronic pain</a:t>
            </a:r>
          </a:p>
          <a:p>
            <a:pPr lvl="1"/>
            <a:r>
              <a:rPr lang="en-US" dirty="0"/>
              <a:t>Stratify risk, measure interference with function, minimize dose</a:t>
            </a:r>
          </a:p>
        </p:txBody>
      </p:sp>
    </p:spTree>
    <p:extLst>
      <p:ext uri="{BB962C8B-B14F-4D97-AF65-F5344CB8AC3E}">
        <p14:creationId xmlns:p14="http://schemas.microsoft.com/office/powerpoint/2010/main" val="2269830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a:xfrm>
            <a:off x="457200" y="1600200"/>
            <a:ext cx="8229600" cy="4824506"/>
          </a:xfrm>
        </p:spPr>
        <p:txBody>
          <a:bodyPr/>
          <a:lstStyle/>
          <a:p>
            <a:r>
              <a:rPr lang="en-US" dirty="0" smtClean="0"/>
              <a:t>Acute pain management</a:t>
            </a:r>
          </a:p>
          <a:p>
            <a:pPr lvl="1"/>
            <a:r>
              <a:rPr lang="en-US" dirty="0" smtClean="0"/>
              <a:t>Pre-load the patient with appropriate expectations:</a:t>
            </a:r>
          </a:p>
          <a:p>
            <a:pPr lvl="2"/>
            <a:r>
              <a:rPr lang="en-US" dirty="0" smtClean="0"/>
              <a:t>Pain is OK. It is normal. We expect it. It will improve.</a:t>
            </a:r>
          </a:p>
          <a:p>
            <a:pPr lvl="2"/>
            <a:r>
              <a:rPr lang="en-US" dirty="0" smtClean="0"/>
              <a:t>“Your Ibuprofen will cover about 70% of your pain. Keep your Oxycodone for when your pain is especially severe. I anticipate you will need to use it three times a day for the first few days, then once or twice a day until I see you back.”</a:t>
            </a:r>
          </a:p>
          <a:p>
            <a:pPr lvl="1"/>
            <a:r>
              <a:rPr lang="en-US" dirty="0" smtClean="0"/>
              <a:t>Expect patients to resume normal activities in a matter of weeks after an acute pain episode.</a:t>
            </a:r>
          </a:p>
          <a:p>
            <a:pPr lvl="1"/>
            <a:endParaRPr lang="en-US" dirty="0" smtClean="0"/>
          </a:p>
        </p:txBody>
      </p:sp>
    </p:spTree>
    <p:extLst>
      <p:ext uri="{BB962C8B-B14F-4D97-AF65-F5344CB8AC3E}">
        <p14:creationId xmlns:p14="http://schemas.microsoft.com/office/powerpoint/2010/main" val="1612507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a:xfrm>
            <a:off x="457200" y="1600200"/>
            <a:ext cx="8229600" cy="5078506"/>
          </a:xfrm>
        </p:spPr>
        <p:txBody>
          <a:bodyPr>
            <a:normAutofit fontScale="92500" lnSpcReduction="10000"/>
          </a:bodyPr>
          <a:lstStyle/>
          <a:p>
            <a:r>
              <a:rPr lang="en-US" dirty="0" smtClean="0"/>
              <a:t>Remember “the great unmasker</a:t>
            </a:r>
            <a:r>
              <a:rPr lang="en-US" dirty="0" smtClean="0"/>
              <a:t>” of Opioid Use Disorder</a:t>
            </a:r>
            <a:endParaRPr lang="en-US" dirty="0" smtClean="0"/>
          </a:p>
          <a:p>
            <a:pPr lvl="1"/>
            <a:r>
              <a:rPr lang="en-US" dirty="0" smtClean="0"/>
              <a:t>A request for a refill in acute pain is a big red flag</a:t>
            </a:r>
          </a:p>
          <a:p>
            <a:pPr lvl="2"/>
            <a:r>
              <a:rPr lang="en-US" dirty="0" smtClean="0"/>
              <a:t>Check your state’s Prescription Monitoring Program</a:t>
            </a:r>
          </a:p>
          <a:p>
            <a:pPr lvl="3"/>
            <a:r>
              <a:rPr lang="en-US" dirty="0" smtClean="0"/>
              <a:t>Questions about that?</a:t>
            </a:r>
          </a:p>
          <a:p>
            <a:pPr lvl="2"/>
            <a:r>
              <a:rPr lang="en-US" dirty="0" smtClean="0"/>
              <a:t>Pull out the pain interference questionnaire</a:t>
            </a:r>
          </a:p>
          <a:p>
            <a:pPr lvl="2"/>
            <a:r>
              <a:rPr lang="en-US" dirty="0" smtClean="0"/>
              <a:t>See them back frequently – </a:t>
            </a:r>
            <a:r>
              <a:rPr lang="en-US" u="sng" dirty="0" smtClean="0"/>
              <a:t>you are the therapy</a:t>
            </a:r>
          </a:p>
          <a:p>
            <a:pPr lvl="1"/>
            <a:r>
              <a:rPr lang="en-US" dirty="0" smtClean="0"/>
              <a:t>Prescribing opioids for acute pain beyond six weeks is NOT being kind or compassionate</a:t>
            </a:r>
          </a:p>
          <a:p>
            <a:pPr lvl="2"/>
            <a:r>
              <a:rPr lang="en-US" dirty="0"/>
              <a:t>M</a:t>
            </a:r>
            <a:r>
              <a:rPr lang="en-US" dirty="0" smtClean="0"/>
              <a:t>ost likely it is feeding Opioid Use Disorder</a:t>
            </a:r>
          </a:p>
          <a:p>
            <a:pPr lvl="2"/>
            <a:r>
              <a:rPr lang="en-US" dirty="0" smtClean="0"/>
              <a:t>In all cases it requires thorough re-evaluation</a:t>
            </a:r>
          </a:p>
          <a:p>
            <a:pPr lvl="2"/>
            <a:r>
              <a:rPr lang="en-US" dirty="0" smtClean="0"/>
              <a:t>Taper off opioids if there is no evidence of clinically meaningful improvement in function</a:t>
            </a:r>
          </a:p>
        </p:txBody>
      </p:sp>
    </p:spTree>
    <p:extLst>
      <p:ext uri="{BB962C8B-B14F-4D97-AF65-F5344CB8AC3E}">
        <p14:creationId xmlns:p14="http://schemas.microsoft.com/office/powerpoint/2010/main" val="194559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p:txBody>
          <a:bodyPr/>
          <a:lstStyle/>
          <a:p>
            <a:r>
              <a:rPr lang="en-US" dirty="0" smtClean="0"/>
              <a:t>Sub-Acute phase (6-12 weeks post surgery)</a:t>
            </a:r>
          </a:p>
          <a:p>
            <a:pPr lvl="1"/>
            <a:r>
              <a:rPr lang="en-US" dirty="0" smtClean="0"/>
              <a:t>Query the Prescription Monitoring Program</a:t>
            </a:r>
          </a:p>
          <a:p>
            <a:pPr lvl="1"/>
            <a:r>
              <a:rPr lang="en-US" dirty="0" smtClean="0"/>
              <a:t>Screen for depression (PHQ-9), anxiety (GAD-7), PTSD (PC-PTSD), Substance Use Disorder (various)</a:t>
            </a:r>
          </a:p>
          <a:p>
            <a:pPr lvl="2"/>
            <a:r>
              <a:rPr lang="en-US" dirty="0" smtClean="0"/>
              <a:t>Co-morbid behavioral illness must be treated aggressively or pain will not improve</a:t>
            </a:r>
          </a:p>
          <a:p>
            <a:pPr lvl="1"/>
            <a:r>
              <a:rPr lang="en-US" dirty="0" smtClean="0"/>
              <a:t>Check Urine Drug Screen</a:t>
            </a:r>
          </a:p>
          <a:p>
            <a:pPr lvl="2"/>
            <a:r>
              <a:rPr lang="en-US" dirty="0" smtClean="0"/>
              <a:t>Do not continue opioids if any unexpected findings</a:t>
            </a:r>
          </a:p>
          <a:p>
            <a:pPr lvl="2"/>
            <a:r>
              <a:rPr lang="en-US" dirty="0" smtClean="0"/>
              <a:t>(There is a whole section on how to evaluate UDS)</a:t>
            </a:r>
            <a:endParaRPr lang="en-US" dirty="0"/>
          </a:p>
        </p:txBody>
      </p:sp>
    </p:spTree>
    <p:extLst>
      <p:ext uri="{BB962C8B-B14F-4D97-AF65-F5344CB8AC3E}">
        <p14:creationId xmlns:p14="http://schemas.microsoft.com/office/powerpoint/2010/main" val="604820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a:xfrm>
            <a:off x="457200" y="1600200"/>
            <a:ext cx="8229600" cy="4944035"/>
          </a:xfrm>
        </p:spPr>
        <p:txBody>
          <a:bodyPr>
            <a:normAutofit fontScale="92500" lnSpcReduction="10000"/>
          </a:bodyPr>
          <a:lstStyle/>
          <a:p>
            <a:r>
              <a:rPr lang="en-US" dirty="0" smtClean="0"/>
              <a:t>Sub-Acute phase (6-12 weeks)</a:t>
            </a:r>
          </a:p>
          <a:p>
            <a:pPr lvl="1"/>
            <a:r>
              <a:rPr lang="en-US" dirty="0" smtClean="0"/>
              <a:t>Do not continue opioids if:</a:t>
            </a:r>
          </a:p>
          <a:p>
            <a:pPr lvl="2"/>
            <a:r>
              <a:rPr lang="en-US" dirty="0" smtClean="0"/>
              <a:t>There is no clinically meaningful improvement in function and pain</a:t>
            </a:r>
          </a:p>
          <a:p>
            <a:pPr lvl="2"/>
            <a:r>
              <a:rPr lang="en-US" dirty="0" smtClean="0"/>
              <a:t>Opioids resulted in a severe adverse outcome</a:t>
            </a:r>
          </a:p>
          <a:p>
            <a:pPr lvl="2"/>
            <a:r>
              <a:rPr lang="en-US" dirty="0" smtClean="0"/>
              <a:t>Patient has current or history of substance use disorder</a:t>
            </a:r>
          </a:p>
          <a:p>
            <a:r>
              <a:rPr lang="en-US" dirty="0" smtClean="0"/>
              <a:t>Cannabis</a:t>
            </a:r>
          </a:p>
          <a:p>
            <a:pPr lvl="1"/>
            <a:r>
              <a:rPr lang="en-US" dirty="0" smtClean="0"/>
              <a:t>Guideline is purposefully vague</a:t>
            </a:r>
          </a:p>
          <a:p>
            <a:pPr lvl="1"/>
            <a:r>
              <a:rPr lang="en-US" dirty="0" smtClean="0"/>
              <a:t>“If UDS positive for cannabis, assess for cannabis use disorder.”</a:t>
            </a:r>
          </a:p>
          <a:p>
            <a:pPr lvl="1"/>
            <a:r>
              <a:rPr lang="en-US" dirty="0" smtClean="0"/>
              <a:t>“It would be prudent to have a policy regarding the concomitant use of cannabis and opioids.”</a:t>
            </a:r>
            <a:endParaRPr lang="en-US" dirty="0"/>
          </a:p>
        </p:txBody>
      </p:sp>
    </p:spTree>
    <p:extLst>
      <p:ext uri="{BB962C8B-B14F-4D97-AF65-F5344CB8AC3E}">
        <p14:creationId xmlns:p14="http://schemas.microsoft.com/office/powerpoint/2010/main" val="36618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p:txBody>
          <a:bodyPr>
            <a:normAutofit fontScale="92500" lnSpcReduction="10000"/>
          </a:bodyPr>
          <a:lstStyle/>
          <a:p>
            <a:r>
              <a:rPr lang="en-US" dirty="0" smtClean="0"/>
              <a:t>Pre-operative </a:t>
            </a:r>
            <a:r>
              <a:rPr lang="en-US" dirty="0" smtClean="0"/>
              <a:t>management</a:t>
            </a:r>
          </a:p>
          <a:p>
            <a:pPr lvl="1"/>
            <a:r>
              <a:rPr lang="en-US" dirty="0" smtClean="0"/>
              <a:t>Include opioid </a:t>
            </a:r>
            <a:r>
              <a:rPr lang="en-US" dirty="0" smtClean="0"/>
              <a:t>misuse </a:t>
            </a:r>
            <a:r>
              <a:rPr lang="en-US" dirty="0" smtClean="0"/>
              <a:t>risk </a:t>
            </a:r>
            <a:r>
              <a:rPr lang="en-US" dirty="0" smtClean="0"/>
              <a:t>assessment, </a:t>
            </a:r>
            <a:r>
              <a:rPr lang="en-US" dirty="0" smtClean="0"/>
              <a:t>including PMP </a:t>
            </a:r>
            <a:r>
              <a:rPr lang="en-US" dirty="0" smtClean="0"/>
              <a:t>query, </a:t>
            </a:r>
            <a:r>
              <a:rPr lang="en-US" dirty="0" smtClean="0"/>
              <a:t>in pre-op evaluation</a:t>
            </a:r>
          </a:p>
          <a:p>
            <a:pPr lvl="1"/>
            <a:r>
              <a:rPr lang="en-US" dirty="0" smtClean="0"/>
              <a:t>Consider risk of post-operative over sedation, respiratory depression, etc.</a:t>
            </a:r>
          </a:p>
          <a:p>
            <a:pPr lvl="1"/>
            <a:r>
              <a:rPr lang="en-US" dirty="0" smtClean="0"/>
              <a:t>With pre-existing chronic pain, surgeon should coordinate </a:t>
            </a:r>
            <a:r>
              <a:rPr lang="en-US" dirty="0" smtClean="0"/>
              <a:t>post-op </a:t>
            </a:r>
            <a:r>
              <a:rPr lang="en-US" dirty="0" smtClean="0"/>
              <a:t>pain management with </a:t>
            </a:r>
            <a:r>
              <a:rPr lang="en-US" dirty="0" smtClean="0"/>
              <a:t>outpatient </a:t>
            </a:r>
            <a:r>
              <a:rPr lang="en-US" dirty="0" smtClean="0"/>
              <a:t>opioid prescriber</a:t>
            </a:r>
          </a:p>
          <a:p>
            <a:pPr lvl="1"/>
            <a:r>
              <a:rPr lang="en-US" dirty="0" smtClean="0"/>
              <a:t>Pre-load patient with expectation of who will manage opioids post operatively</a:t>
            </a:r>
          </a:p>
          <a:p>
            <a:pPr lvl="1"/>
            <a:r>
              <a:rPr lang="en-US" dirty="0" smtClean="0"/>
              <a:t>Transition to oral opioids ASAP post-op</a:t>
            </a:r>
          </a:p>
          <a:p>
            <a:pPr lvl="1"/>
            <a:endParaRPr lang="en-US" dirty="0" smtClean="0"/>
          </a:p>
          <a:p>
            <a:pPr lvl="1"/>
            <a:endParaRPr lang="en-US" dirty="0"/>
          </a:p>
        </p:txBody>
      </p:sp>
    </p:spTree>
    <p:extLst>
      <p:ext uri="{BB962C8B-B14F-4D97-AF65-F5344CB8AC3E}">
        <p14:creationId xmlns:p14="http://schemas.microsoft.com/office/powerpoint/2010/main" val="672420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p:txBody>
          <a:bodyPr/>
          <a:lstStyle/>
          <a:p>
            <a:r>
              <a:rPr lang="en-US" dirty="0" err="1" smtClean="0"/>
              <a:t>Peri</a:t>
            </a:r>
            <a:r>
              <a:rPr lang="en-US" dirty="0" smtClean="0"/>
              <a:t>-operative management:</a:t>
            </a:r>
          </a:p>
          <a:p>
            <a:pPr marL="0" indent="0">
              <a:buNone/>
            </a:pPr>
            <a:endParaRPr lang="en-US" dirty="0" smtClean="0"/>
          </a:p>
          <a:p>
            <a:pPr marL="0" indent="0">
              <a:buNone/>
            </a:pPr>
            <a:r>
              <a:rPr lang="en-US" dirty="0" smtClean="0"/>
              <a:t>“Do not discharge patient with more than a two week supply of opioids. Many surgeries may require less.”</a:t>
            </a:r>
          </a:p>
          <a:p>
            <a:pPr marL="0" indent="0">
              <a:buNone/>
            </a:pPr>
            <a:endParaRPr lang="en-US" dirty="0"/>
          </a:p>
          <a:p>
            <a:r>
              <a:rPr lang="en-US" dirty="0" err="1" smtClean="0"/>
              <a:t>Vicodin</a:t>
            </a:r>
            <a:r>
              <a:rPr lang="en-US" dirty="0" smtClean="0"/>
              <a:t> 5/325, #12, Refill: 1</a:t>
            </a:r>
            <a:endParaRPr lang="en-US" dirty="0"/>
          </a:p>
        </p:txBody>
      </p:sp>
    </p:spTree>
    <p:extLst>
      <p:ext uri="{BB962C8B-B14F-4D97-AF65-F5344CB8AC3E}">
        <p14:creationId xmlns:p14="http://schemas.microsoft.com/office/powerpoint/2010/main" val="4058761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a:xfrm>
            <a:off x="457200" y="1309255"/>
            <a:ext cx="8229600" cy="5257800"/>
          </a:xfrm>
        </p:spPr>
        <p:txBody>
          <a:bodyPr>
            <a:normAutofit fontScale="92500"/>
          </a:bodyPr>
          <a:lstStyle/>
          <a:p>
            <a:r>
              <a:rPr lang="en-US" dirty="0" smtClean="0"/>
              <a:t>Chronic Pain</a:t>
            </a:r>
          </a:p>
          <a:p>
            <a:pPr lvl="1"/>
            <a:r>
              <a:rPr lang="en-US" dirty="0" smtClean="0"/>
              <a:t>Opioids are 6</a:t>
            </a:r>
            <a:r>
              <a:rPr lang="en-US" baseline="30000" dirty="0" smtClean="0"/>
              <a:t>th</a:t>
            </a:r>
            <a:r>
              <a:rPr lang="en-US" dirty="0" smtClean="0"/>
              <a:t> line </a:t>
            </a:r>
            <a:r>
              <a:rPr lang="en-US" dirty="0" smtClean="0"/>
              <a:t>therapy</a:t>
            </a:r>
          </a:p>
          <a:p>
            <a:pPr lvl="2"/>
            <a:r>
              <a:rPr lang="en-US" dirty="0"/>
              <a:t>T</a:t>
            </a:r>
            <a:r>
              <a:rPr lang="en-US" dirty="0" smtClean="0"/>
              <a:t>hink </a:t>
            </a:r>
            <a:r>
              <a:rPr lang="en-US" dirty="0" smtClean="0"/>
              <a:t>Prednisone for otitis media.</a:t>
            </a:r>
          </a:p>
          <a:p>
            <a:pPr lvl="1"/>
            <a:r>
              <a:rPr lang="en-US" dirty="0" smtClean="0"/>
              <a:t>Monitor and continue opioids ONLY if there is sustained Clinically Meaningful Improvement in Function (CMIF) and no serious adverse outcomes</a:t>
            </a:r>
          </a:p>
          <a:p>
            <a:pPr lvl="2"/>
            <a:r>
              <a:rPr lang="en-US" dirty="0" smtClean="0"/>
              <a:t>Escalate dose ONLY if CMIF is demonstrated</a:t>
            </a:r>
          </a:p>
          <a:p>
            <a:pPr lvl="2"/>
            <a:r>
              <a:rPr lang="en-US" dirty="0" smtClean="0"/>
              <a:t>If they arrive on high dose opioids, taper until CMIF is lost</a:t>
            </a:r>
          </a:p>
          <a:p>
            <a:pPr lvl="1"/>
            <a:r>
              <a:rPr lang="en-US" dirty="0" smtClean="0"/>
              <a:t>Consent re: dangers, expectations, policies</a:t>
            </a:r>
          </a:p>
          <a:p>
            <a:pPr lvl="1"/>
            <a:r>
              <a:rPr lang="en-US" dirty="0" smtClean="0"/>
              <a:t>“Use extreme caution” with behavioral illness, addiction, pulmonary compromise, </a:t>
            </a:r>
            <a:r>
              <a:rPr lang="en-US" dirty="0" err="1" smtClean="0"/>
              <a:t>hx</a:t>
            </a:r>
            <a:r>
              <a:rPr lang="en-US" dirty="0" smtClean="0"/>
              <a:t> of substance use disorder, etc.</a:t>
            </a:r>
            <a:endParaRPr lang="en-US" dirty="0"/>
          </a:p>
        </p:txBody>
      </p:sp>
    </p:spTree>
    <p:extLst>
      <p:ext uri="{BB962C8B-B14F-4D97-AF65-F5344CB8AC3E}">
        <p14:creationId xmlns:p14="http://schemas.microsoft.com/office/powerpoint/2010/main" val="129095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a:xfrm>
            <a:off x="457200" y="1309255"/>
            <a:ext cx="8229600" cy="5003800"/>
          </a:xfrm>
        </p:spPr>
        <p:txBody>
          <a:bodyPr>
            <a:normAutofit lnSpcReduction="10000"/>
          </a:bodyPr>
          <a:lstStyle/>
          <a:p>
            <a:r>
              <a:rPr lang="en-US" dirty="0" smtClean="0"/>
              <a:t>Chronic Pain “management hygiene:”</a:t>
            </a:r>
          </a:p>
          <a:p>
            <a:pPr lvl="1"/>
            <a:r>
              <a:rPr lang="en-US" dirty="0" smtClean="0"/>
              <a:t>Prescribe in 7 day increments</a:t>
            </a:r>
          </a:p>
          <a:p>
            <a:pPr lvl="1"/>
            <a:r>
              <a:rPr lang="en-US" dirty="0" smtClean="0"/>
              <a:t>Use tools to assess CMIF at each visit</a:t>
            </a:r>
          </a:p>
          <a:p>
            <a:pPr lvl="1"/>
            <a:r>
              <a:rPr lang="en-US" dirty="0" smtClean="0"/>
              <a:t>Check your state’s PMP, and UDS at a frequency defined by patient’s risk of misuse (1, 3, or 6 </a:t>
            </a:r>
            <a:r>
              <a:rPr lang="en-US" dirty="0" err="1" smtClean="0"/>
              <a:t>mo</a:t>
            </a:r>
            <a:r>
              <a:rPr lang="en-US" dirty="0" smtClean="0"/>
              <a:t> intervals)</a:t>
            </a:r>
          </a:p>
          <a:p>
            <a:pPr lvl="1"/>
            <a:r>
              <a:rPr lang="en-US" dirty="0" smtClean="0"/>
              <a:t>Monitor for adverse outcomes at each visit</a:t>
            </a:r>
          </a:p>
          <a:p>
            <a:pPr lvl="1"/>
            <a:r>
              <a:rPr lang="en-US" dirty="0" smtClean="0"/>
              <a:t>Consult with pain management specialist if </a:t>
            </a:r>
            <a:r>
              <a:rPr lang="en-US" dirty="0" smtClean="0"/>
              <a:t>           &gt; </a:t>
            </a:r>
            <a:r>
              <a:rPr lang="en-US" dirty="0" smtClean="0"/>
              <a:t>120mg MED</a:t>
            </a:r>
          </a:p>
          <a:p>
            <a:pPr lvl="1"/>
            <a:r>
              <a:rPr lang="en-US" dirty="0" smtClean="0"/>
              <a:t>Do not use Methadone</a:t>
            </a:r>
          </a:p>
          <a:p>
            <a:pPr lvl="1"/>
            <a:r>
              <a:rPr lang="en-US" dirty="0" smtClean="0"/>
              <a:t>Do not prescribe opioids </a:t>
            </a:r>
            <a:r>
              <a:rPr lang="en-US" dirty="0" smtClean="0"/>
              <a:t>with </a:t>
            </a:r>
            <a:r>
              <a:rPr lang="en-US" dirty="0" smtClean="0"/>
              <a:t>other sedatives</a:t>
            </a:r>
          </a:p>
          <a:p>
            <a:pPr lvl="1"/>
            <a:endParaRPr lang="en-US" dirty="0"/>
          </a:p>
        </p:txBody>
      </p:sp>
    </p:spTree>
    <p:extLst>
      <p:ext uri="{BB962C8B-B14F-4D97-AF65-F5344CB8AC3E}">
        <p14:creationId xmlns:p14="http://schemas.microsoft.com/office/powerpoint/2010/main" val="485142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p:txBody>
          <a:bodyPr/>
          <a:lstStyle/>
          <a:p>
            <a:r>
              <a:rPr lang="en-US" dirty="0" smtClean="0"/>
              <a:t>Chronic Pain – sample chart note:</a:t>
            </a:r>
          </a:p>
          <a:p>
            <a:pPr marL="0" indent="0">
              <a:buNone/>
            </a:pPr>
            <a:endParaRPr lang="en-US" dirty="0" smtClean="0"/>
          </a:p>
          <a:p>
            <a:pPr marL="0" indent="0">
              <a:buNone/>
            </a:pPr>
            <a:r>
              <a:rPr lang="en-US" dirty="0" smtClean="0"/>
              <a:t>“Chronic pain related to rheumatoid arthritis. Low pain interference under treatment. Employed and working. Low risk for opioid misuse. No aberrant behaviors. No adverse events. Continue oxycodone 5mg TID. Check UDS, PMP q 6 months. RTC 3 months with PHQ”</a:t>
            </a:r>
            <a:endParaRPr lang="en-US" dirty="0"/>
          </a:p>
        </p:txBody>
      </p:sp>
    </p:spTree>
    <p:extLst>
      <p:ext uri="{BB962C8B-B14F-4D97-AF65-F5344CB8AC3E}">
        <p14:creationId xmlns:p14="http://schemas.microsoft.com/office/powerpoint/2010/main" val="3420339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a Little Deeper</a:t>
            </a:r>
          </a:p>
        </p:txBody>
      </p:sp>
      <p:sp>
        <p:nvSpPr>
          <p:cNvPr id="3" name="Content Placeholder 2"/>
          <p:cNvSpPr>
            <a:spLocks noGrp="1"/>
          </p:cNvSpPr>
          <p:nvPr>
            <p:ph idx="1"/>
          </p:nvPr>
        </p:nvSpPr>
        <p:spPr/>
        <p:txBody>
          <a:bodyPr/>
          <a:lstStyle/>
          <a:p>
            <a:r>
              <a:rPr lang="en-US" dirty="0" smtClean="0"/>
              <a:t>Great sections which you just have to read:</a:t>
            </a:r>
          </a:p>
          <a:p>
            <a:pPr lvl="1"/>
            <a:r>
              <a:rPr lang="en-US" dirty="0" smtClean="0"/>
              <a:t>Reducing or discontinuing chronic opioids</a:t>
            </a:r>
          </a:p>
          <a:p>
            <a:pPr lvl="1"/>
            <a:r>
              <a:rPr lang="en-US" dirty="0" smtClean="0"/>
              <a:t>Recognition and treatment of Opioid Use Disorder</a:t>
            </a:r>
          </a:p>
          <a:p>
            <a:pPr lvl="1"/>
            <a:r>
              <a:rPr lang="en-US" dirty="0" smtClean="0"/>
              <a:t>Chronic pain during pregnancy</a:t>
            </a:r>
          </a:p>
          <a:p>
            <a:pPr lvl="1"/>
            <a:r>
              <a:rPr lang="en-US" dirty="0" smtClean="0"/>
              <a:t>Chronic pain in children and adolescents</a:t>
            </a:r>
          </a:p>
          <a:p>
            <a:pPr lvl="1"/>
            <a:r>
              <a:rPr lang="en-US" dirty="0" smtClean="0"/>
              <a:t>Chronic pain in older adults</a:t>
            </a:r>
          </a:p>
          <a:p>
            <a:pPr lvl="1"/>
            <a:r>
              <a:rPr lang="en-US" dirty="0" smtClean="0"/>
              <a:t>Chronic pain in cancer survivors</a:t>
            </a:r>
            <a:endParaRPr lang="en-US" dirty="0"/>
          </a:p>
        </p:txBody>
      </p:sp>
    </p:spTree>
    <p:extLst>
      <p:ext uri="{BB962C8B-B14F-4D97-AF65-F5344CB8AC3E}">
        <p14:creationId xmlns:p14="http://schemas.microsoft.com/office/powerpoint/2010/main" val="992563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Were</a:t>
            </a:r>
            <a:endParaRPr lang="en-US" dirty="0"/>
          </a:p>
        </p:txBody>
      </p:sp>
      <p:sp>
        <p:nvSpPr>
          <p:cNvPr id="3" name="Content Placeholder 2"/>
          <p:cNvSpPr>
            <a:spLocks noGrp="1"/>
          </p:cNvSpPr>
          <p:nvPr>
            <p:ph idx="1"/>
          </p:nvPr>
        </p:nvSpPr>
        <p:spPr>
          <a:xfrm>
            <a:off x="457200" y="1600200"/>
            <a:ext cx="8229600" cy="5062252"/>
          </a:xfrm>
        </p:spPr>
        <p:txBody>
          <a:bodyPr>
            <a:normAutofit/>
          </a:bodyPr>
          <a:lstStyle/>
          <a:p>
            <a:r>
              <a:rPr lang="en-US" dirty="0" smtClean="0"/>
              <a:t>2005</a:t>
            </a:r>
          </a:p>
          <a:p>
            <a:pPr lvl="1"/>
            <a:r>
              <a:rPr lang="en-US" dirty="0" smtClean="0"/>
              <a:t>“Opioids are safe and effective in the management of chronic pain</a:t>
            </a:r>
            <a:r>
              <a:rPr lang="en-US" dirty="0" smtClean="0"/>
              <a:t>.”</a:t>
            </a:r>
            <a:endParaRPr lang="en-US" dirty="0" smtClean="0"/>
          </a:p>
          <a:p>
            <a:pPr lvl="1"/>
            <a:r>
              <a:rPr lang="en-US" dirty="0" smtClean="0"/>
              <a:t>Pain should be assessed at every </a:t>
            </a:r>
            <a:r>
              <a:rPr lang="en-US" dirty="0" smtClean="0"/>
              <a:t>visit.</a:t>
            </a:r>
            <a:endParaRPr lang="en-US" dirty="0" smtClean="0"/>
          </a:p>
          <a:p>
            <a:r>
              <a:rPr lang="en-US" dirty="0" smtClean="0"/>
              <a:t>2010</a:t>
            </a:r>
          </a:p>
          <a:p>
            <a:pPr lvl="1"/>
            <a:r>
              <a:rPr lang="en-US" dirty="0" smtClean="0"/>
              <a:t>Escalating crisis, huge “demand” for Rx opioids</a:t>
            </a:r>
          </a:p>
          <a:p>
            <a:pPr lvl="1"/>
            <a:r>
              <a:rPr lang="en-US" dirty="0" smtClean="0"/>
              <a:t>23% of CVCH mortalities were opioid related</a:t>
            </a:r>
          </a:p>
          <a:p>
            <a:pPr lvl="1"/>
            <a:r>
              <a:rPr lang="en-US" dirty="0" smtClean="0"/>
              <a:t>Community rallied to redefine “appropriate” opioid prescribing</a:t>
            </a:r>
            <a:endParaRPr lang="en-US" dirty="0"/>
          </a:p>
        </p:txBody>
      </p:sp>
    </p:spTree>
    <p:extLst>
      <p:ext uri="{BB962C8B-B14F-4D97-AF65-F5344CB8AC3E}">
        <p14:creationId xmlns:p14="http://schemas.microsoft.com/office/powerpoint/2010/main" val="203183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Skimming the Surface</a:t>
            </a:r>
            <a:endParaRPr lang="en-US" dirty="0"/>
          </a:p>
        </p:txBody>
      </p:sp>
      <p:sp>
        <p:nvSpPr>
          <p:cNvPr id="3" name="Content Placeholder 2"/>
          <p:cNvSpPr>
            <a:spLocks noGrp="1"/>
          </p:cNvSpPr>
          <p:nvPr>
            <p:ph idx="1"/>
          </p:nvPr>
        </p:nvSpPr>
        <p:spPr/>
        <p:txBody>
          <a:bodyPr/>
          <a:lstStyle/>
          <a:p>
            <a:r>
              <a:rPr lang="en-US" dirty="0" smtClean="0"/>
              <a:t>Great tool kit:</a:t>
            </a:r>
          </a:p>
          <a:p>
            <a:endParaRPr lang="en-US" dirty="0"/>
          </a:p>
        </p:txBody>
      </p:sp>
      <p:pic>
        <p:nvPicPr>
          <p:cNvPr id="4" name="Content Placeholder 3"/>
          <p:cNvPicPr>
            <a:picLocks noChangeAspect="1"/>
          </p:cNvPicPr>
          <p:nvPr/>
        </p:nvPicPr>
        <p:blipFill rotWithShape="1">
          <a:blip r:embed="rId2"/>
          <a:srcRect l="-27282" t="-6345" r="19229" b="-67061"/>
          <a:stretch/>
        </p:blipFill>
        <p:spPr>
          <a:xfrm>
            <a:off x="-2865366" y="2459851"/>
            <a:ext cx="11746062" cy="4398149"/>
          </a:xfrm>
          <a:prstGeom prst="rect">
            <a:avLst/>
          </a:prstGeom>
        </p:spPr>
      </p:pic>
    </p:spTree>
    <p:extLst>
      <p:ext uri="{BB962C8B-B14F-4D97-AF65-F5344CB8AC3E}">
        <p14:creationId xmlns:p14="http://schemas.microsoft.com/office/powerpoint/2010/main" val="3695121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AMDG Guideline</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www.agencymeddirectors.wa.gov</a:t>
            </a:r>
            <a:endParaRPr lang="en-US" dirty="0" smtClean="0"/>
          </a:p>
          <a:p>
            <a:pPr marL="0" indent="0" algn="ctr">
              <a:buNone/>
            </a:pPr>
            <a:endParaRPr lang="en-US" dirty="0"/>
          </a:p>
          <a:p>
            <a:pPr marL="0" indent="0" algn="ctr">
              <a:buNone/>
            </a:pPr>
            <a:r>
              <a:rPr lang="en-US" dirty="0" smtClean="0"/>
              <a:t>Google: </a:t>
            </a:r>
            <a:r>
              <a:rPr lang="en-US" dirty="0" err="1" smtClean="0"/>
              <a:t>wa</a:t>
            </a:r>
            <a:r>
              <a:rPr lang="en-US" dirty="0" smtClean="0"/>
              <a:t> </a:t>
            </a:r>
            <a:r>
              <a:rPr lang="en-US" dirty="0" err="1" smtClean="0"/>
              <a:t>amdg</a:t>
            </a:r>
            <a:endParaRPr lang="en-US" dirty="0"/>
          </a:p>
        </p:txBody>
      </p:sp>
    </p:spTree>
    <p:extLst>
      <p:ext uri="{BB962C8B-B14F-4D97-AF65-F5344CB8AC3E}">
        <p14:creationId xmlns:p14="http://schemas.microsoft.com/office/powerpoint/2010/main" val="4077597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980709"/>
          </a:xfrm>
        </p:spPr>
        <p:txBody>
          <a:bodyPr>
            <a:normAutofit/>
          </a:bodyPr>
          <a:lstStyle/>
          <a:p>
            <a:r>
              <a:rPr lang="en-US" dirty="0" smtClean="0"/>
              <a:t>There is a state guideline, and it works</a:t>
            </a:r>
          </a:p>
          <a:p>
            <a:r>
              <a:rPr lang="en-US" dirty="0" smtClean="0"/>
              <a:t>Opioids are the “great unmasker” of OUD</a:t>
            </a:r>
          </a:p>
          <a:p>
            <a:pPr lvl="1"/>
            <a:r>
              <a:rPr lang="en-US" dirty="0" smtClean="0"/>
              <a:t>Aberrant behavior is a big red flag</a:t>
            </a:r>
          </a:p>
          <a:p>
            <a:pPr lvl="1"/>
            <a:r>
              <a:rPr lang="en-US" dirty="0" smtClean="0"/>
              <a:t>Prescribing larger doses is NOT being compassionate</a:t>
            </a:r>
          </a:p>
          <a:p>
            <a:r>
              <a:rPr lang="en-US" dirty="0" smtClean="0"/>
              <a:t>There is NO safe dose of chronic opioids</a:t>
            </a:r>
          </a:p>
          <a:p>
            <a:r>
              <a:rPr lang="en-US" dirty="0" smtClean="0"/>
              <a:t>Opioids are sixth line therapy in chronic pain</a:t>
            </a:r>
          </a:p>
          <a:p>
            <a:r>
              <a:rPr lang="en-US" dirty="0" smtClean="0"/>
              <a:t>Stratify risk, measure interference with function, minimize dose</a:t>
            </a:r>
          </a:p>
          <a:p>
            <a:endParaRPr lang="en-US" dirty="0"/>
          </a:p>
        </p:txBody>
      </p:sp>
    </p:spTree>
    <p:extLst>
      <p:ext uri="{BB962C8B-B14F-4D97-AF65-F5344CB8AC3E}">
        <p14:creationId xmlns:p14="http://schemas.microsoft.com/office/powerpoint/2010/main" val="3651328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97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11" y="0"/>
            <a:ext cx="10287001" cy="6858000"/>
          </a:xfrm>
          <a:prstGeom prst="rect">
            <a:avLst/>
          </a:prstGeom>
        </p:spPr>
      </p:pic>
      <p:sp>
        <p:nvSpPr>
          <p:cNvPr id="6" name="Title 5"/>
          <p:cNvSpPr>
            <a:spLocks noGrp="1"/>
          </p:cNvSpPr>
          <p:nvPr>
            <p:ph type="title"/>
          </p:nvPr>
        </p:nvSpPr>
        <p:spPr>
          <a:xfrm>
            <a:off x="-872711" y="2042962"/>
            <a:ext cx="8229600" cy="1143000"/>
          </a:xfrm>
        </p:spPr>
        <p:txBody>
          <a:bodyPr/>
          <a:lstStyle/>
          <a:p>
            <a:r>
              <a:rPr lang="en-US" dirty="0" smtClean="0"/>
              <a:t>Questions/Discussion</a:t>
            </a:r>
            <a:endParaRPr lang="en-US" dirty="0"/>
          </a:p>
        </p:txBody>
      </p:sp>
      <p:sp>
        <p:nvSpPr>
          <p:cNvPr id="2" name="TextBox 1"/>
          <p:cNvSpPr txBox="1"/>
          <p:nvPr/>
        </p:nvSpPr>
        <p:spPr>
          <a:xfrm>
            <a:off x="5326743" y="5747657"/>
            <a:ext cx="3740319" cy="646331"/>
          </a:xfrm>
          <a:prstGeom prst="rect">
            <a:avLst/>
          </a:prstGeom>
          <a:noFill/>
        </p:spPr>
        <p:txBody>
          <a:bodyPr wrap="none" rtlCol="0">
            <a:spAutoFit/>
          </a:bodyPr>
          <a:lstStyle/>
          <a:p>
            <a:r>
              <a:rPr lang="en-US" sz="3600" b="1" dirty="0" smtClean="0">
                <a:solidFill>
                  <a:schemeClr val="bg1"/>
                </a:solidFill>
              </a:rPr>
              <a:t>mbutler@cvch.org</a:t>
            </a:r>
            <a:endParaRPr lang="en-US" b="1" dirty="0">
              <a:solidFill>
                <a:schemeClr val="bg1"/>
              </a:solidFill>
            </a:endParaRPr>
          </a:p>
        </p:txBody>
      </p:sp>
    </p:spTree>
    <p:extLst>
      <p:ext uri="{BB962C8B-B14F-4D97-AF65-F5344CB8AC3E}">
        <p14:creationId xmlns:p14="http://schemas.microsoft.com/office/powerpoint/2010/main" val="346993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a:t>
            </a:r>
            <a:endParaRPr lang="en-US" dirty="0"/>
          </a:p>
        </p:txBody>
      </p:sp>
      <p:pic>
        <p:nvPicPr>
          <p:cNvPr id="4" name="Picture 3" descr="rates.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5939"/>
            <a:ext cx="9144000" cy="3196757"/>
          </a:xfrm>
          <a:prstGeom prst="rect">
            <a:avLst/>
          </a:prstGeom>
        </p:spPr>
      </p:pic>
      <p:sp>
        <p:nvSpPr>
          <p:cNvPr id="5" name="Content Placeholder 4"/>
          <p:cNvSpPr>
            <a:spLocks noGrp="1"/>
          </p:cNvSpPr>
          <p:nvPr>
            <p:ph idx="1"/>
          </p:nvPr>
        </p:nvSpPr>
        <p:spPr>
          <a:xfrm>
            <a:off x="0" y="5373413"/>
            <a:ext cx="9004507" cy="516615"/>
          </a:xfrm>
        </p:spPr>
        <p:txBody>
          <a:bodyPr>
            <a:noAutofit/>
          </a:bodyPr>
          <a:lstStyle/>
          <a:p>
            <a:pPr marL="0" indent="0">
              <a:buNone/>
            </a:pPr>
            <a:r>
              <a:rPr lang="en-US" sz="2400" dirty="0" smtClean="0"/>
              <a:t>  State</a:t>
            </a:r>
            <a:r>
              <a:rPr lang="en-US" sz="2400" dirty="0" smtClean="0"/>
              <a:t>						6.6				</a:t>
            </a:r>
            <a:r>
              <a:rPr lang="en-US" sz="2400" dirty="0" smtClean="0"/>
              <a:t>     8.6</a:t>
            </a:r>
            <a:r>
              <a:rPr lang="en-US" sz="2400" dirty="0" smtClean="0"/>
              <a:t>			 </a:t>
            </a:r>
            <a:r>
              <a:rPr lang="en-US" sz="2400" dirty="0" smtClean="0"/>
              <a:t>         31</a:t>
            </a:r>
            <a:r>
              <a:rPr lang="en-US" sz="2400" dirty="0" smtClean="0"/>
              <a:t>%</a:t>
            </a:r>
            <a:endParaRPr lang="en-US" sz="2400" dirty="0"/>
          </a:p>
        </p:txBody>
      </p:sp>
      <p:sp>
        <p:nvSpPr>
          <p:cNvPr id="3" name="TextBox 2"/>
          <p:cNvSpPr txBox="1"/>
          <p:nvPr/>
        </p:nvSpPr>
        <p:spPr>
          <a:xfrm>
            <a:off x="0" y="1570038"/>
            <a:ext cx="5393271" cy="584775"/>
          </a:xfrm>
          <a:prstGeom prst="rect">
            <a:avLst/>
          </a:prstGeom>
          <a:noFill/>
        </p:spPr>
        <p:txBody>
          <a:bodyPr wrap="none" rtlCol="0">
            <a:spAutoFit/>
          </a:bodyPr>
          <a:lstStyle/>
          <a:p>
            <a:r>
              <a:rPr lang="en-US" sz="3200" b="1" dirty="0" smtClean="0"/>
              <a:t>Death Rates related to Opioids</a:t>
            </a:r>
            <a:endParaRPr lang="en-US" sz="3200" b="1" dirty="0"/>
          </a:p>
        </p:txBody>
      </p:sp>
    </p:spTree>
    <p:extLst>
      <p:ext uri="{BB962C8B-B14F-4D97-AF65-F5344CB8AC3E}">
        <p14:creationId xmlns:p14="http://schemas.microsoft.com/office/powerpoint/2010/main" val="1143997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5378309"/>
              </p:ext>
            </p:extLst>
          </p:nvPr>
        </p:nvGraphicFramePr>
        <p:xfrm>
          <a:off x="0" y="1137083"/>
          <a:ext cx="5424616" cy="2579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722112445"/>
              </p:ext>
            </p:extLst>
          </p:nvPr>
        </p:nvGraphicFramePr>
        <p:xfrm>
          <a:off x="2576945" y="3716859"/>
          <a:ext cx="6567055" cy="3141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805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a:t>
            </a:r>
            <a:endParaRPr lang="en-US" dirty="0"/>
          </a:p>
        </p:txBody>
      </p:sp>
      <p:sp>
        <p:nvSpPr>
          <p:cNvPr id="3" name="Content Placeholder 2"/>
          <p:cNvSpPr>
            <a:spLocks noGrp="1"/>
          </p:cNvSpPr>
          <p:nvPr>
            <p:ph idx="1"/>
          </p:nvPr>
        </p:nvSpPr>
        <p:spPr/>
        <p:txBody>
          <a:bodyPr/>
          <a:lstStyle/>
          <a:p>
            <a:r>
              <a:rPr lang="en-US" dirty="0" smtClean="0"/>
              <a:t>County statistics</a:t>
            </a:r>
          </a:p>
          <a:p>
            <a:r>
              <a:rPr lang="en-US" dirty="0" smtClean="0"/>
              <a:t>CVCH statistics</a:t>
            </a:r>
            <a:endParaRPr lang="en-US" dirty="0"/>
          </a:p>
        </p:txBody>
      </p:sp>
      <p:pic>
        <p:nvPicPr>
          <p:cNvPr id="4" name="Picture 3" descr="graph.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533400"/>
            <a:ext cx="7975600" cy="5778500"/>
          </a:xfrm>
          <a:prstGeom prst="rect">
            <a:avLst/>
          </a:prstGeom>
        </p:spPr>
      </p:pic>
      <p:sp>
        <p:nvSpPr>
          <p:cNvPr id="5" name="Oval 4"/>
          <p:cNvSpPr/>
          <p:nvPr/>
        </p:nvSpPr>
        <p:spPr>
          <a:xfrm>
            <a:off x="5559136" y="2161309"/>
            <a:ext cx="2639291" cy="344978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9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AMDG Guideline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First published 2007</a:t>
            </a:r>
          </a:p>
          <a:p>
            <a:r>
              <a:rPr lang="en-US" dirty="0" smtClean="0"/>
              <a:t>Second edition 2010</a:t>
            </a:r>
          </a:p>
          <a:p>
            <a:r>
              <a:rPr lang="en-US" dirty="0" smtClean="0"/>
              <a:t>Third edition published June 2015</a:t>
            </a:r>
          </a:p>
          <a:p>
            <a:pPr lvl="1"/>
            <a:r>
              <a:rPr lang="en-US" dirty="0" smtClean="0"/>
              <a:t>Combined effort of Washington State Labor and Industries, DSHS, and University of Washington</a:t>
            </a:r>
          </a:p>
          <a:p>
            <a:pPr lvl="1"/>
            <a:r>
              <a:rPr lang="en-US" dirty="0" smtClean="0"/>
              <a:t>50 Medical Directors, Clinicians, Academicians</a:t>
            </a:r>
          </a:p>
          <a:p>
            <a:r>
              <a:rPr lang="en-US" dirty="0" smtClean="0"/>
              <a:t>If you manage pain: </a:t>
            </a:r>
            <a:r>
              <a:rPr lang="en-US" dirty="0" smtClean="0"/>
              <a:t>         A </a:t>
            </a:r>
            <a:r>
              <a:rPr lang="en-US" dirty="0" smtClean="0"/>
              <a:t>MUST READ</a:t>
            </a:r>
            <a:endParaRPr lang="en-US" dirty="0"/>
          </a:p>
        </p:txBody>
      </p:sp>
      <p:pic>
        <p:nvPicPr>
          <p:cNvPr id="5" name="Content Placeholder 4"/>
          <p:cNvPicPr>
            <a:picLocks noGrp="1" noChangeAspect="1"/>
          </p:cNvPicPr>
          <p:nvPr>
            <p:ph sz="half" idx="2"/>
          </p:nvPr>
        </p:nvPicPr>
        <p:blipFill>
          <a:blip r:embed="rId2"/>
          <a:srcRect l="3870" r="3870"/>
          <a:stretch>
            <a:fillRect/>
          </a:stretch>
        </p:blipFill>
        <p:spPr/>
      </p:pic>
    </p:spTree>
    <p:extLst>
      <p:ext uri="{BB962C8B-B14F-4D97-AF65-F5344CB8AC3E}">
        <p14:creationId xmlns:p14="http://schemas.microsoft.com/office/powerpoint/2010/main" val="729914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Salient Points in the New Guideline</a:t>
            </a:r>
            <a:endParaRPr lang="en-US" dirty="0"/>
          </a:p>
        </p:txBody>
      </p:sp>
      <p:sp>
        <p:nvSpPr>
          <p:cNvPr id="3" name="Content Placeholder 2"/>
          <p:cNvSpPr>
            <a:spLocks noGrp="1"/>
          </p:cNvSpPr>
          <p:nvPr>
            <p:ph idx="1"/>
          </p:nvPr>
        </p:nvSpPr>
        <p:spPr>
          <a:xfrm>
            <a:off x="457200" y="1600200"/>
            <a:ext cx="8229600" cy="4839447"/>
          </a:xfrm>
        </p:spPr>
        <p:txBody>
          <a:bodyPr>
            <a:normAutofit lnSpcReduction="10000"/>
          </a:bodyPr>
          <a:lstStyle/>
          <a:p>
            <a:r>
              <a:rPr lang="en-US" dirty="0" smtClean="0"/>
              <a:t>Opioids are “the great </a:t>
            </a:r>
            <a:r>
              <a:rPr lang="en-US" dirty="0" err="1" smtClean="0"/>
              <a:t>unmasker</a:t>
            </a:r>
            <a:r>
              <a:rPr lang="en-US" dirty="0" smtClean="0"/>
              <a:t>” of occult Opioid Use Disorder (DSM-V)</a:t>
            </a:r>
          </a:p>
          <a:p>
            <a:pPr lvl="1"/>
            <a:r>
              <a:rPr lang="en-US" dirty="0" smtClean="0"/>
              <a:t>Guideline defines </a:t>
            </a:r>
            <a:r>
              <a:rPr lang="en-US" dirty="0" smtClean="0"/>
              <a:t>break points between acute, sub-acute, and chronic pain management</a:t>
            </a:r>
          </a:p>
          <a:p>
            <a:pPr lvl="1"/>
            <a:r>
              <a:rPr lang="en-US" dirty="0" smtClean="0"/>
              <a:t>Each is an opportunity to recognize occult Opioid Use Disorder (OUD)</a:t>
            </a:r>
          </a:p>
          <a:p>
            <a:r>
              <a:rPr lang="en-US" dirty="0" smtClean="0"/>
              <a:t>You need to identify </a:t>
            </a:r>
            <a:r>
              <a:rPr lang="en-US" dirty="0" smtClean="0"/>
              <a:t>high risk populations and be extremely cautious with opioids</a:t>
            </a:r>
          </a:p>
          <a:p>
            <a:r>
              <a:rPr lang="en-US" dirty="0" smtClean="0"/>
              <a:t>Use the validated tools provided to measure, track, and manage pain, function, interference</a:t>
            </a:r>
          </a:p>
        </p:txBody>
      </p:sp>
    </p:spTree>
    <p:extLst>
      <p:ext uri="{BB962C8B-B14F-4D97-AF65-F5344CB8AC3E}">
        <p14:creationId xmlns:p14="http://schemas.microsoft.com/office/powerpoint/2010/main" val="189619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Salient Points</a:t>
            </a:r>
            <a:endParaRPr lang="en-US" dirty="0"/>
          </a:p>
        </p:txBody>
      </p:sp>
      <p:sp>
        <p:nvSpPr>
          <p:cNvPr id="3" name="Content Placeholder 2"/>
          <p:cNvSpPr>
            <a:spLocks noGrp="1"/>
          </p:cNvSpPr>
          <p:nvPr>
            <p:ph idx="1"/>
          </p:nvPr>
        </p:nvSpPr>
        <p:spPr/>
        <p:txBody>
          <a:bodyPr/>
          <a:lstStyle/>
          <a:p>
            <a:r>
              <a:rPr lang="en-US" dirty="0" smtClean="0"/>
              <a:t>Opioids are 6</a:t>
            </a:r>
            <a:r>
              <a:rPr lang="en-US" baseline="30000" dirty="0" smtClean="0"/>
              <a:t>th</a:t>
            </a:r>
            <a:r>
              <a:rPr lang="en-US" dirty="0" smtClean="0"/>
              <a:t> line therapy in Chronic Pain</a:t>
            </a:r>
          </a:p>
          <a:p>
            <a:pPr lvl="1"/>
            <a:r>
              <a:rPr lang="en-US" dirty="0" smtClean="0"/>
              <a:t>Appropriate only in select populations</a:t>
            </a:r>
          </a:p>
          <a:p>
            <a:pPr lvl="1"/>
            <a:r>
              <a:rPr lang="en-US" dirty="0" smtClean="0"/>
              <a:t>You must develop capacity for other modalities</a:t>
            </a:r>
          </a:p>
          <a:p>
            <a:r>
              <a:rPr lang="en-US" dirty="0" smtClean="0"/>
              <a:t>There is no safe dose of opioids</a:t>
            </a:r>
          </a:p>
          <a:p>
            <a:pPr lvl="1"/>
            <a:r>
              <a:rPr lang="en-US" dirty="0" smtClean="0"/>
              <a:t>Taper as low as possible</a:t>
            </a:r>
          </a:p>
          <a:p>
            <a:pPr lvl="1"/>
            <a:r>
              <a:rPr lang="en-US" dirty="0" smtClean="0"/>
              <a:t>Discontinue with signs of Opioid Use Disorder</a:t>
            </a:r>
          </a:p>
          <a:p>
            <a:r>
              <a:rPr lang="en-US" dirty="0" smtClean="0"/>
              <a:t>New sections for special populations</a:t>
            </a:r>
            <a:endParaRPr lang="en-US" dirty="0"/>
          </a:p>
        </p:txBody>
      </p:sp>
    </p:spTree>
    <p:extLst>
      <p:ext uri="{BB962C8B-B14F-4D97-AF65-F5344CB8AC3E}">
        <p14:creationId xmlns:p14="http://schemas.microsoft.com/office/powerpoint/2010/main" val="22353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6028</TotalTime>
  <Words>1629</Words>
  <Application>Microsoft Office PowerPoint</Application>
  <PresentationFormat>On-screen Show (4:3)</PresentationFormat>
  <Paragraphs>200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Opioid Pain Management  2015</vt:lpstr>
      <vt:lpstr>Goals</vt:lpstr>
      <vt:lpstr>Where We Were</vt:lpstr>
      <vt:lpstr>Where We Are</vt:lpstr>
      <vt:lpstr>Where We Are</vt:lpstr>
      <vt:lpstr>Where We Are</vt:lpstr>
      <vt:lpstr>AMDG Guideline</vt:lpstr>
      <vt:lpstr>Salient Points in the New Guideline</vt:lpstr>
      <vt:lpstr>Salient Points</vt:lpstr>
      <vt:lpstr>6th Line Therapy</vt:lpstr>
      <vt:lpstr>Fun Facts</vt:lpstr>
      <vt:lpstr>Fun Facts</vt:lpstr>
      <vt:lpstr>Fun Facts</vt:lpstr>
      <vt:lpstr>Skimming the Surface</vt:lpstr>
      <vt:lpstr>Skimming the Surface</vt:lpstr>
      <vt:lpstr>Skimming the Surface</vt:lpstr>
      <vt:lpstr>Skimming the Surface</vt:lpstr>
      <vt:lpstr>Skimming the Surface</vt:lpstr>
      <vt:lpstr>Diving a Little Deeper</vt:lpstr>
      <vt:lpstr>Diving a Little Deeper</vt:lpstr>
      <vt:lpstr>Diving a Little Deeper</vt:lpstr>
      <vt:lpstr>Diving a Little Deeper</vt:lpstr>
      <vt:lpstr>Diving a Little Deeper</vt:lpstr>
      <vt:lpstr>Diving a Little Deeper</vt:lpstr>
      <vt:lpstr>Diving a Little Deeper</vt:lpstr>
      <vt:lpstr>Diving a Little Deeper</vt:lpstr>
      <vt:lpstr>Diving a Little Deeper</vt:lpstr>
      <vt:lpstr>Diving a Little Deeper</vt:lpstr>
      <vt:lpstr>Diving a Little Deeper</vt:lpstr>
      <vt:lpstr>Skimming the Surface</vt:lpstr>
      <vt:lpstr>AMDG Guideline</vt:lpstr>
      <vt:lpstr>Summary</vt:lpstr>
      <vt:lpstr>Questions/Discussion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Pain Management  2015</dc:title>
  <dc:creator>Malcolm Butler</dc:creator>
  <cp:lastModifiedBy>Malcolm Butler</cp:lastModifiedBy>
  <cp:revision>27</cp:revision>
  <dcterms:created xsi:type="dcterms:W3CDTF">2015-10-09T02:50:59Z</dcterms:created>
  <dcterms:modified xsi:type="dcterms:W3CDTF">2015-10-13T18:14:38Z</dcterms:modified>
</cp:coreProperties>
</file>