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67" r:id="rId3"/>
    <p:sldId id="258" r:id="rId4"/>
    <p:sldId id="268" r:id="rId5"/>
    <p:sldId id="275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9D9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95" autoAdjust="0"/>
  </p:normalViewPr>
  <p:slideViewPr>
    <p:cSldViewPr>
      <p:cViewPr>
        <p:scale>
          <a:sx n="90" d="100"/>
          <a:sy n="90" d="100"/>
        </p:scale>
        <p:origin x="-106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D97D5-DDE5-4434-9DBD-79F3FF8097C1}" type="datetimeFigureOut">
              <a:rPr lang="en-US" smtClean="0"/>
              <a:pPr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EB9A9-9C49-4075-8AD0-F685BB83B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nfluence_PowerPoint_Cropped-Symbol_Background-Elemen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81200"/>
            <a:ext cx="6781800" cy="1600200"/>
          </a:xfrm>
          <a:prstGeom prst="rect">
            <a:avLst/>
          </a:prstGeom>
        </p:spPr>
        <p:txBody>
          <a:bodyPr anchor="b"/>
          <a:lstStyle>
            <a:lvl1pPr algn="l">
              <a:defRPr sz="3800" b="1">
                <a:solidFill>
                  <a:schemeClr val="bg1"/>
                </a:solidFill>
                <a:latin typeface="Georgia" pitchFamily="18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57599"/>
            <a:ext cx="6781800" cy="17526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57200" y="3581399"/>
            <a:ext cx="8229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Confluence-Health_Logo-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10400" y="5676898"/>
            <a:ext cx="1905004" cy="95250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fluence_PowerPoint_Cropped-Symbol_Background-Element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Picture 6" descr="Confluence-Health_Logo-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10400" y="5676898"/>
            <a:ext cx="1905004" cy="95250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0" name="Picture 9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solidFill>
                  <a:schemeClr val="bg1"/>
                </a:solidFill>
                <a:latin typeface="Georgia" pitchFamily="18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457200" y="1295400"/>
            <a:ext cx="8229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nfluence_PowerPoint_Cropped-Symbol_Background-Element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none"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57200" y="4419600"/>
            <a:ext cx="8229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Confluence-Health_Logo-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10400" y="5676898"/>
            <a:ext cx="1905004" cy="952502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7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7637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457200" y="1295400"/>
            <a:ext cx="8229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Picture 16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87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8512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  <a:lvl2pPr>
              <a:defRPr sz="1800">
                <a:latin typeface="Tahoma" pitchFamily="34" charset="0"/>
                <a:cs typeface="Tahoma" pitchFamily="34" charset="0"/>
              </a:defRPr>
            </a:lvl2pPr>
            <a:lvl3pPr>
              <a:defRPr sz="1600">
                <a:latin typeface="Tahoma" pitchFamily="34" charset="0"/>
                <a:cs typeface="Tahoma" pitchFamily="34" charset="0"/>
              </a:defRPr>
            </a:lvl3pPr>
            <a:lvl4pPr>
              <a:defRPr sz="1400">
                <a:latin typeface="Tahoma" pitchFamily="34" charset="0"/>
                <a:cs typeface="Tahoma" pitchFamily="34" charset="0"/>
              </a:defRPr>
            </a:lvl4pPr>
            <a:lvl5pPr>
              <a:defRPr sz="12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287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8512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  <a:lvl2pPr>
              <a:defRPr sz="1800">
                <a:latin typeface="Tahoma" pitchFamily="34" charset="0"/>
                <a:cs typeface="Tahoma" pitchFamily="34" charset="0"/>
              </a:defRPr>
            </a:lvl2pPr>
            <a:lvl3pPr>
              <a:defRPr sz="1600">
                <a:latin typeface="Tahoma" pitchFamily="34" charset="0"/>
                <a:cs typeface="Tahoma" pitchFamily="34" charset="0"/>
              </a:defRPr>
            </a:lvl3pPr>
            <a:lvl4pPr>
              <a:defRPr sz="1400">
                <a:latin typeface="Tahoma" pitchFamily="34" charset="0"/>
                <a:cs typeface="Tahoma" pitchFamily="34" charset="0"/>
              </a:defRPr>
            </a:lvl4pPr>
            <a:lvl5pPr>
              <a:defRPr sz="12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457200" y="1295400"/>
            <a:ext cx="8229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4572000" y="1371600"/>
            <a:ext cx="0" cy="48006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4" name="Picture 23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457200" y="1295400"/>
            <a:ext cx="8229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7" name="Picture 16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3" name="Picture 12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505200" y="228600"/>
            <a:ext cx="0" cy="59436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6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2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nfluence_PowerPoint_Blue-Gradient_Background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Confluence_PowerPoint_Cropped-Symbol_Background-Elemen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1752600" y="5410200"/>
            <a:ext cx="5562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Confluence-Health_Logo-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010401" y="5676898"/>
            <a:ext cx="1905001" cy="952501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8183C42-986C-4DC9-877D-0B0CF362CAEC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9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F30DF18F-94CC-4BE0-8069-33EF2ACBDE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ahealthalliance.org/alliance-reports-websites/choosing-wisel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7921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Choosing Wisely in Washington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33800" y="3810000"/>
            <a:ext cx="45216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Randal Moseley, MD, FACP, FHM</a:t>
            </a:r>
          </a:p>
          <a:p>
            <a:r>
              <a:rPr lang="en-US" sz="2400" dirty="0" smtClean="0"/>
              <a:t>2/10/16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732181" cy="537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743200" y="1371600"/>
            <a:ext cx="34290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43200" y="2895600"/>
            <a:ext cx="2590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792162"/>
          </a:xfrm>
        </p:spPr>
        <p:txBody>
          <a:bodyPr/>
          <a:lstStyle/>
          <a:p>
            <a:pPr algn="ctr"/>
            <a:r>
              <a:rPr lang="en-US" sz="6000" dirty="0" smtClean="0"/>
              <a:t>QUESTIONS?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Washington Health Alliance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458200" cy="4525963"/>
          </a:xfrm>
        </p:spPr>
        <p:txBody>
          <a:bodyPr/>
          <a:lstStyle/>
          <a:p>
            <a:r>
              <a:rPr lang="en-US" dirty="0" smtClean="0"/>
              <a:t>Formed 2004 as Puget Sound Health Alliance</a:t>
            </a:r>
          </a:p>
          <a:p>
            <a:pPr lvl="1"/>
            <a:r>
              <a:rPr lang="en-US" dirty="0" smtClean="0"/>
              <a:t>Original motivation was to stem the rising cost of health coverage for King County employees</a:t>
            </a:r>
          </a:p>
          <a:p>
            <a:pPr lvl="1"/>
            <a:r>
              <a:rPr lang="en-US" dirty="0" smtClean="0"/>
              <a:t>Now with &gt;175 county/state/private employers, union trusts, health plans, hospitals, physician groups, government agencies, community based organizations, educational institutions, pharmaceutical companies, individual members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162"/>
          </a:xfrm>
        </p:spPr>
        <p:txBody>
          <a:bodyPr/>
          <a:lstStyle/>
          <a:p>
            <a:r>
              <a:rPr lang="en-US" dirty="0" smtClean="0"/>
              <a:t>Washington State </a:t>
            </a:r>
            <a:br>
              <a:rPr lang="en-US" dirty="0" smtClean="0"/>
            </a:br>
            <a:r>
              <a:rPr lang="en-US" dirty="0" smtClean="0"/>
              <a:t>Choosing Wisely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 smtClean="0"/>
              <a:t>Washington Health Alliance partnership with WSHA &amp; WSMA formed 2013</a:t>
            </a:r>
          </a:p>
          <a:p>
            <a:pPr lvl="1"/>
            <a:r>
              <a:rPr lang="en-US" dirty="0" smtClean="0"/>
              <a:t>“Ensure safe, high-quality health care for patients in Washington state through reducing health care overuse and waste”</a:t>
            </a:r>
          </a:p>
          <a:p>
            <a:pPr lvl="1"/>
            <a:r>
              <a:rPr lang="en-US" dirty="0" smtClean="0"/>
              <a:t>Members = providers from major health delivery systems in Washington</a:t>
            </a:r>
          </a:p>
          <a:p>
            <a:pPr lvl="1"/>
            <a:r>
              <a:rPr lang="en-US" dirty="0" smtClean="0">
                <a:hlinkClick r:id="rId2"/>
              </a:rPr>
              <a:t>http://wahealthalliance.org/alliance-reports-websites/choosing-wisely/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 Choosing Wisely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135563"/>
          </a:xfrm>
        </p:spPr>
        <p:txBody>
          <a:bodyPr/>
          <a:lstStyle/>
          <a:p>
            <a:r>
              <a:rPr lang="en-US" sz="2400" dirty="0" smtClean="0"/>
              <a:t>Imaging for uncomplicated headaches</a:t>
            </a:r>
          </a:p>
          <a:p>
            <a:r>
              <a:rPr lang="en-US" sz="2400" dirty="0" smtClean="0"/>
              <a:t>Antibiotics for sinus infections</a:t>
            </a:r>
          </a:p>
          <a:p>
            <a:r>
              <a:rPr lang="en-US" sz="2400" dirty="0" smtClean="0"/>
              <a:t>CT scans for sinus infections</a:t>
            </a:r>
          </a:p>
          <a:p>
            <a:r>
              <a:rPr lang="en-US" sz="2400" dirty="0" smtClean="0"/>
              <a:t>Imaging for uncomplicated low back pain</a:t>
            </a:r>
          </a:p>
          <a:p>
            <a:r>
              <a:rPr lang="en-US" sz="2400" dirty="0" smtClean="0"/>
              <a:t>Imaging for simple syncope</a:t>
            </a:r>
          </a:p>
          <a:p>
            <a:r>
              <a:rPr lang="en-US" sz="2400" dirty="0" smtClean="0"/>
              <a:t>CT scans for appendicitis</a:t>
            </a:r>
          </a:p>
          <a:p>
            <a:r>
              <a:rPr lang="en-US" sz="2400" dirty="0" smtClean="0"/>
              <a:t>Too frequent Pap tests (“</a:t>
            </a:r>
            <a:r>
              <a:rPr lang="en-US" sz="2400" dirty="0" err="1" smtClean="0"/>
              <a:t>overpapulation</a:t>
            </a:r>
            <a:r>
              <a:rPr lang="en-US" sz="2400" dirty="0" smtClean="0"/>
              <a:t>”)</a:t>
            </a:r>
          </a:p>
          <a:p>
            <a:r>
              <a:rPr lang="en-US" sz="2400" dirty="0" smtClean="0"/>
              <a:t>Pap tests for patients with previous hysterectomy</a:t>
            </a:r>
          </a:p>
          <a:p>
            <a:r>
              <a:rPr lang="en-US" sz="2400" dirty="0" smtClean="0"/>
              <a:t>Pap tests for women under 21 years old</a:t>
            </a:r>
          </a:p>
          <a:p>
            <a:r>
              <a:rPr lang="en-US" sz="2400" dirty="0" smtClean="0"/>
              <a:t>Follow-up testing for </a:t>
            </a:r>
            <a:r>
              <a:rPr lang="en-US" sz="2400" dirty="0" err="1" smtClean="0"/>
              <a:t>adnexal</a:t>
            </a:r>
            <a:r>
              <a:rPr lang="en-US" sz="2400" dirty="0" smtClean="0"/>
              <a:t> cysts</a:t>
            </a:r>
          </a:p>
          <a:p>
            <a:r>
              <a:rPr lang="en-US" sz="2400" dirty="0" smtClean="0"/>
              <a:t>Diagnosis/managing asthma without </a:t>
            </a:r>
            <a:r>
              <a:rPr lang="en-US" sz="2400" dirty="0" err="1" smtClean="0"/>
              <a:t>spirometry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806" y="1295400"/>
            <a:ext cx="8224389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/>
          <a:lstStyle/>
          <a:p>
            <a:r>
              <a:rPr lang="en-US" dirty="0" smtClean="0"/>
              <a:t>25% of patients statewide receiving imaging for uncomplicated headaches</a:t>
            </a:r>
          </a:p>
          <a:p>
            <a:pPr lvl="1"/>
            <a:r>
              <a:rPr lang="en-US" dirty="0" smtClean="0"/>
              <a:t>Chelan-Douglas 16-17%</a:t>
            </a:r>
          </a:p>
          <a:p>
            <a:r>
              <a:rPr lang="en-US" dirty="0" smtClean="0"/>
              <a:t>37% of patients statewide receiving antibiotics for sinus infections</a:t>
            </a:r>
          </a:p>
          <a:p>
            <a:pPr lvl="1"/>
            <a:r>
              <a:rPr lang="en-US" dirty="0" smtClean="0"/>
              <a:t>Chelan-Douglas 39-44%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/>
          <a:lstStyle/>
          <a:p>
            <a:r>
              <a:rPr lang="en-US" dirty="0" smtClean="0"/>
              <a:t>1% of patients statewide receiving CT scanning for sinus infections</a:t>
            </a:r>
          </a:p>
          <a:p>
            <a:r>
              <a:rPr lang="en-US" dirty="0" smtClean="0"/>
              <a:t>4% of women under 21 receiving Pap 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tx2"/>
          </a:solidFill>
        </p:spPr>
        <p:txBody>
          <a:bodyPr/>
          <a:lstStyle/>
          <a:p>
            <a:r>
              <a:rPr lang="en-US" dirty="0" smtClean="0"/>
              <a:t>Chelan/Douglas County </a:t>
            </a:r>
            <a:r>
              <a:rPr lang="en-US" sz="2400" dirty="0" smtClean="0"/>
              <a:t>(9/14 report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B050"/>
                </a:solidFill>
              </a:rPr>
              <a:t>Better, </a:t>
            </a:r>
            <a:r>
              <a:rPr lang="en-US" sz="2400" dirty="0" smtClean="0">
                <a:solidFill>
                  <a:srgbClr val="FFFF00"/>
                </a:solidFill>
              </a:rPr>
              <a:t>Average, </a:t>
            </a:r>
            <a:r>
              <a:rPr lang="en-US" sz="2400" dirty="0" smtClean="0">
                <a:solidFill>
                  <a:srgbClr val="FF0000"/>
                </a:solidFill>
              </a:rPr>
              <a:t>Worse </a:t>
            </a:r>
            <a:r>
              <a:rPr lang="en-US" sz="2400" dirty="0" smtClean="0">
                <a:solidFill>
                  <a:srgbClr val="002060"/>
                </a:solidFill>
              </a:rPr>
              <a:t>compared to state average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  <a:solidFill>
            <a:schemeClr val="tx2"/>
          </a:solidFill>
        </p:spPr>
        <p:txBody>
          <a:bodyPr/>
          <a:lstStyle/>
          <a:p>
            <a:r>
              <a:rPr lang="en-US" sz="2400" dirty="0" smtClean="0">
                <a:solidFill>
                  <a:srgbClr val="00B050"/>
                </a:solidFill>
              </a:rPr>
              <a:t>Imaging for uncomplicated headaches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Antibiotics for </a:t>
            </a:r>
            <a:r>
              <a:rPr lang="en-US" sz="2400" dirty="0" smtClean="0">
                <a:solidFill>
                  <a:srgbClr val="FFFF00"/>
                </a:solidFill>
              </a:rPr>
              <a:t>sinus infections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CT scans for sinus infections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Imaging for uncomplicated </a:t>
            </a:r>
            <a:r>
              <a:rPr lang="en-US" sz="2400" dirty="0" smtClean="0">
                <a:solidFill>
                  <a:srgbClr val="FFFF00"/>
                </a:solidFill>
              </a:rPr>
              <a:t>low back pain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Imaging for simple syncope</a:t>
            </a:r>
          </a:p>
          <a:p>
            <a:r>
              <a:rPr lang="en-US" sz="2400" dirty="0" smtClean="0"/>
              <a:t>CT scans for appendicitis (too few cases to judge)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Too frequent Pap tests (67% insured, 44% Medicaid)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Yet, only 69% of women 21-64 had a Pap in past 3 years!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Pap tests for patients with previous hysterectomy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Pap tests for women under 21 years old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Follow-up testing </a:t>
            </a:r>
            <a:r>
              <a:rPr lang="en-US" sz="2400" dirty="0" smtClean="0">
                <a:solidFill>
                  <a:srgbClr val="00B050"/>
                </a:solidFill>
              </a:rPr>
              <a:t>for </a:t>
            </a:r>
            <a:r>
              <a:rPr lang="en-US" sz="2400" dirty="0" err="1" smtClean="0">
                <a:solidFill>
                  <a:srgbClr val="00B050"/>
                </a:solidFill>
              </a:rPr>
              <a:t>adnexal</a:t>
            </a:r>
            <a:r>
              <a:rPr lang="en-US" sz="2400" dirty="0" smtClean="0">
                <a:solidFill>
                  <a:srgbClr val="00B050"/>
                </a:solidFill>
              </a:rPr>
              <a:t> cysts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Diagnosis/managing asthma without </a:t>
            </a:r>
            <a:r>
              <a:rPr lang="en-US" sz="2400" dirty="0" err="1" smtClean="0">
                <a:solidFill>
                  <a:srgbClr val="FF0000"/>
                </a:solidFill>
              </a:rPr>
              <a:t>spirometry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646751" cy="564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3124200" y="5486400"/>
            <a:ext cx="28194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505200" y="3200400"/>
            <a:ext cx="2590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fluence Health Theme">
  <a:themeElements>
    <a:clrScheme name="Confluence Health Theme">
      <a:dk1>
        <a:srgbClr val="0095D5"/>
      </a:dk1>
      <a:lt1>
        <a:srgbClr val="003D77"/>
      </a:lt1>
      <a:dk2>
        <a:srgbClr val="BAD1EF"/>
      </a:dk2>
      <a:lt2>
        <a:srgbClr val="B9D980"/>
      </a:lt2>
      <a:accent1>
        <a:srgbClr val="0095D5"/>
      </a:accent1>
      <a:accent2>
        <a:srgbClr val="003D77"/>
      </a:accent2>
      <a:accent3>
        <a:srgbClr val="BAD1EF"/>
      </a:accent3>
      <a:accent4>
        <a:srgbClr val="B9D980"/>
      </a:accent4>
      <a:accent5>
        <a:srgbClr val="4BACC6"/>
      </a:accent5>
      <a:accent6>
        <a:srgbClr val="F7931E"/>
      </a:accent6>
      <a:hlink>
        <a:srgbClr val="0095D5"/>
      </a:hlink>
      <a:folHlink>
        <a:srgbClr val="46BA7C"/>
      </a:folHlink>
    </a:clrScheme>
    <a:fontScheme name="Confluence Health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324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Confluence Health Theme</vt:lpstr>
      <vt:lpstr>Choosing Wisely in Washington</vt:lpstr>
      <vt:lpstr>Washington Health Alliance</vt:lpstr>
      <vt:lpstr>Washington State  Choosing Wisely Task Force</vt:lpstr>
      <vt:lpstr>WHA Choosing Wisely Targets</vt:lpstr>
      <vt:lpstr>Slide 5</vt:lpstr>
      <vt:lpstr>Biggest Opportunities</vt:lpstr>
      <vt:lpstr>Biggest Successes</vt:lpstr>
      <vt:lpstr>Chelan/Douglas County (9/14 report) Better, Average, Worse compared to state average</vt:lpstr>
      <vt:lpstr>Slide 9</vt:lpstr>
      <vt:lpstr>Slide 10</vt:lpstr>
      <vt:lpstr>QUESTIONS?</vt:lpstr>
    </vt:vector>
  </TitlesOfParts>
  <Company>WVMC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Peters, John</dc:creator>
  <cp:lastModifiedBy>e11144</cp:lastModifiedBy>
  <cp:revision>68</cp:revision>
  <dcterms:created xsi:type="dcterms:W3CDTF">2013-01-08T23:54:29Z</dcterms:created>
  <dcterms:modified xsi:type="dcterms:W3CDTF">2016-02-10T01:04:25Z</dcterms:modified>
</cp:coreProperties>
</file>