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76" r:id="rId4"/>
    <p:sldId id="299" r:id="rId5"/>
    <p:sldId id="272" r:id="rId6"/>
    <p:sldId id="275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77" r:id="rId15"/>
    <p:sldId id="281" r:id="rId16"/>
    <p:sldId id="282" r:id="rId17"/>
    <p:sldId id="283" r:id="rId18"/>
    <p:sldId id="312" r:id="rId19"/>
    <p:sldId id="284" r:id="rId20"/>
    <p:sldId id="285" r:id="rId21"/>
    <p:sldId id="286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307" r:id="rId33"/>
    <p:sldId id="298" r:id="rId34"/>
    <p:sldId id="308" r:id="rId35"/>
    <p:sldId id="309" r:id="rId36"/>
    <p:sldId id="313" r:id="rId37"/>
    <p:sldId id="31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63" autoAdjust="0"/>
    <p:restoredTop sz="94660"/>
  </p:normalViewPr>
  <p:slideViewPr>
    <p:cSldViewPr>
      <p:cViewPr>
        <p:scale>
          <a:sx n="128" d="100"/>
          <a:sy n="128" d="100"/>
        </p:scale>
        <p:origin x="-1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91BA4-FBB4-4287-BFB2-21577FEA7EC2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C887D-8134-4CD2-82F6-BC8020119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62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Relapse is an expected part of recovery.  Provider’s</a:t>
            </a:r>
            <a:r>
              <a:rPr lang="en-US" baseline="0" dirty="0" smtClean="0"/>
              <a:t> response can have a huge impact on ultimate success or failure of </a:t>
            </a:r>
            <a:r>
              <a:rPr lang="en-US" baseline="0" smtClean="0"/>
              <a:t>recovery.  Just moving forward is progress (except relapse)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88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</a:t>
            </a:r>
            <a:r>
              <a:rPr lang="en-US" baseline="0" dirty="0" smtClean="0"/>
              <a:t> a good case to discuss 3 important concepts regarding substance abuse treatment.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90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 Next I would like</a:t>
            </a:r>
            <a:r>
              <a:rPr lang="en-US" baseline="0" dirty="0" smtClean="0"/>
              <a:t> to talk about a medicine which could revolutionize how we  approach addiction treatment.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61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(Transdermal patch 20 mcg/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en-US" dirty="0" err="1" smtClean="0"/>
              <a:t>approx</a:t>
            </a:r>
            <a:r>
              <a:rPr lang="en-US" dirty="0" smtClean="0"/>
              <a:t> equal to 2 mg/day SL)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7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Fine-tuning your approach to therapy.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71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(Gas</a:t>
            </a:r>
            <a:r>
              <a:rPr lang="en-US" baseline="0" dirty="0" smtClean="0"/>
              <a:t> chromatography)  … UDS testing is a required part of therapy.  Need some structure, some flexibility in dealing with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65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see some of you math wizards are scratching your heads or snickering.  There was significant overlap between the methadone and heroin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20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Next,</a:t>
            </a:r>
            <a:r>
              <a:rPr lang="en-US" baseline="0" dirty="0" smtClean="0"/>
              <a:t> some parting thoughts about opiate use disorder 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9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(You are already treating these patients, whether you know it or not)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189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Would you stop treating a diabetic with metformin or insulin because it had failed to “cure” their diabetes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94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there learn more about  is enough interest we will look into hosting a local training course.  I will</a:t>
            </a:r>
            <a:r>
              <a:rPr lang="en-US" baseline="0" dirty="0" smtClean="0"/>
              <a:t> be happy to assist any provider who wishes to learn more about buprenorphine.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82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Estimated that</a:t>
            </a:r>
            <a:r>
              <a:rPr lang="en-US" baseline="0" dirty="0" smtClean="0"/>
              <a:t> 20-28% of patients presenting to primary care have an active substance abuse problem.  (includes tobacco use disorder)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90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time allows …  Tobacco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87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04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50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Addiction hard to define, often used non-medically, negative connotation</a:t>
            </a:r>
            <a:r>
              <a:rPr lang="en-US" smtClean="0"/>
              <a:t>.</a:t>
            </a:r>
            <a:r>
              <a:rPr lang="en-US" baseline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96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Unpredictable pharmacokinetics,</a:t>
            </a:r>
            <a:r>
              <a:rPr lang="en-US" baseline="0" dirty="0" smtClean="0"/>
              <a:t> Accumulates rapidly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9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what I believe</a:t>
            </a:r>
            <a:r>
              <a:rPr lang="en-US" baseline="0" dirty="0" smtClean="0"/>
              <a:t> it has done is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12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believe the best</a:t>
            </a:r>
            <a:r>
              <a:rPr lang="en-US" baseline="0" dirty="0" smtClean="0"/>
              <a:t> way to share what this has done is to share some patient stories.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887D-8134-4CD2-82F6-BC80201193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1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4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58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6623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41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4517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7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4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4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0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3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1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1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2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9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28A577-D261-448D-95BA-1A8A24E2B68A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A337C5-C520-4DA7-A0EF-E37989F7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10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eric.olson@confluencehealth.org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Addiction and Recovery</a:t>
            </a:r>
            <a:br>
              <a:rPr lang="en-US" dirty="0" smtClean="0"/>
            </a:br>
            <a:r>
              <a:rPr lang="en-US" dirty="0" smtClean="0"/>
              <a:t>in Primary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Olson, MD</a:t>
            </a:r>
          </a:p>
          <a:p>
            <a:r>
              <a:rPr lang="en-US" dirty="0" smtClean="0"/>
              <a:t>Family Medicine</a:t>
            </a:r>
          </a:p>
          <a:p>
            <a:r>
              <a:rPr lang="en-US" dirty="0" smtClean="0"/>
              <a:t>Addiction </a:t>
            </a:r>
            <a:r>
              <a:rPr lang="en-US" dirty="0" smtClean="0"/>
              <a:t>Medicine</a:t>
            </a:r>
          </a:p>
          <a:p>
            <a:r>
              <a:rPr lang="en-US" dirty="0" smtClean="0"/>
              <a:t>October 11,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8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Patients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Hey doc, I think I am drinking too much.  Can you help me?</a:t>
            </a:r>
          </a:p>
          <a:p>
            <a:r>
              <a:rPr lang="en-US" dirty="0" smtClean="0"/>
              <a:t>Hey doc, I am not sleeping well.  Can you refill that Valium for me?</a:t>
            </a:r>
          </a:p>
          <a:p>
            <a:r>
              <a:rPr lang="en-US" dirty="0" smtClean="0"/>
              <a:t>Hey doc, my migraine medicine isn’t cutting it any more, I need something stronger.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of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Direct medical costs</a:t>
            </a:r>
          </a:p>
          <a:p>
            <a:r>
              <a:rPr lang="en-US" dirty="0" smtClean="0"/>
              <a:t>Societal costs</a:t>
            </a:r>
          </a:p>
          <a:p>
            <a:r>
              <a:rPr lang="en-US" dirty="0" smtClean="0"/>
              <a:t>Lost work productivity</a:t>
            </a:r>
          </a:p>
          <a:p>
            <a:r>
              <a:rPr lang="en-US" dirty="0" smtClean="0"/>
              <a:t>Shortened life expectancy</a:t>
            </a:r>
          </a:p>
          <a:p>
            <a:r>
              <a:rPr lang="en-US" dirty="0" smtClean="0"/>
              <a:t>Crime to support drug habit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Definition of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Continued use despite adverse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Insanity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Continuing the same behavior and expecting different results  (Albert Einstein)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7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Update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DSM-5 Changes</a:t>
            </a:r>
          </a:p>
          <a:p>
            <a:r>
              <a:rPr lang="en-US" dirty="0" smtClean="0"/>
              <a:t>Addiction removed from definitions</a:t>
            </a:r>
          </a:p>
          <a:p>
            <a:r>
              <a:rPr lang="en-US" dirty="0" smtClean="0"/>
              <a:t>Substance use disorders now on a continuum</a:t>
            </a:r>
          </a:p>
          <a:p>
            <a:r>
              <a:rPr lang="en-US" dirty="0" smtClean="0"/>
              <a:t>Mild/moderate/severe</a:t>
            </a:r>
          </a:p>
          <a:p>
            <a:r>
              <a:rPr lang="en-US" dirty="0" smtClean="0"/>
              <a:t>e.g. Opiate Use disorder, moderate</a:t>
            </a:r>
          </a:p>
          <a:p>
            <a:r>
              <a:rPr lang="en-US" dirty="0" smtClean="0"/>
              <a:t>Cravings added as a diagnostic criteria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Opiate Use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Heroin (snorted, smoked, IV, SC, IM)</a:t>
            </a:r>
          </a:p>
          <a:p>
            <a:r>
              <a:rPr lang="en-US" dirty="0" smtClean="0"/>
              <a:t>Prescription opiates (oxycodone, hydrocodone, </a:t>
            </a:r>
            <a:r>
              <a:rPr lang="en-US" dirty="0" err="1" smtClean="0"/>
              <a:t>hydromorphone</a:t>
            </a:r>
            <a:r>
              <a:rPr lang="en-US" dirty="0" smtClean="0"/>
              <a:t>, codeine, morphine, fentanyl)</a:t>
            </a:r>
          </a:p>
          <a:p>
            <a:r>
              <a:rPr lang="en-US" dirty="0" smtClean="0"/>
              <a:t>Tramadol (not an opiate but acts on mu opioid receptor, </a:t>
            </a:r>
            <a:r>
              <a:rPr lang="en-US" dirty="0" err="1" smtClean="0"/>
              <a:t>abusable</a:t>
            </a:r>
            <a:r>
              <a:rPr lang="en-US" dirty="0" smtClean="0"/>
              <a:t>, risk of seizures)</a:t>
            </a:r>
          </a:p>
          <a:p>
            <a:r>
              <a:rPr lang="en-US" dirty="0" smtClean="0"/>
              <a:t>Physical dependence common, even if used appropriately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Opiate Dependence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Harrison Act outlawed use of opiates to treat opiate addiction (1914)</a:t>
            </a:r>
          </a:p>
          <a:p>
            <a:r>
              <a:rPr lang="en-US" dirty="0" smtClean="0"/>
              <a:t>Methadone developed in Germany pre-WW2 due to shortage of morphine</a:t>
            </a:r>
          </a:p>
          <a:p>
            <a:r>
              <a:rPr lang="en-US" dirty="0" smtClean="0"/>
              <a:t>Tested and found effective for opiate addicts (1964)</a:t>
            </a:r>
          </a:p>
          <a:p>
            <a:r>
              <a:rPr lang="en-US" dirty="0" smtClean="0"/>
              <a:t>Approved for use in methadone clinics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6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Opiate Dependence Treatment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2000 (Drug Abuse Treatment Act)</a:t>
            </a:r>
          </a:p>
          <a:p>
            <a:r>
              <a:rPr lang="en-US" dirty="0" smtClean="0"/>
              <a:t>Allowed use of Class 3 or lower medicines to treat opiate dependence</a:t>
            </a:r>
          </a:p>
          <a:p>
            <a:r>
              <a:rPr lang="en-US" dirty="0" smtClean="0"/>
              <a:t>Re-classified buprenorphine from class 2 to 3</a:t>
            </a:r>
          </a:p>
          <a:p>
            <a:r>
              <a:rPr lang="en-US" dirty="0" smtClean="0"/>
              <a:t>Requires 8-hr education for MD or DO to use buprenorphine in office setting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9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Opiate Dependence Treatment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2000 (Drug Abuse Treatment Act)</a:t>
            </a:r>
          </a:p>
          <a:p>
            <a:r>
              <a:rPr lang="en-US" dirty="0"/>
              <a:t>Allowed use of Class 3 or lower medicines to treat opiate dependence</a:t>
            </a:r>
          </a:p>
          <a:p>
            <a:r>
              <a:rPr lang="en-US" dirty="0"/>
              <a:t>Re-classified buprenorphine from class 2 to 3</a:t>
            </a:r>
          </a:p>
          <a:p>
            <a:r>
              <a:rPr lang="en-US" dirty="0"/>
              <a:t>Requires 8-hr education for MD or DO to use buprenorphine in office setting</a:t>
            </a:r>
          </a:p>
          <a:p>
            <a:r>
              <a:rPr lang="en-US" dirty="0"/>
              <a:t>REVOLUTIONIZED OPIATE DEPENDENCE TREATMENT</a:t>
            </a:r>
          </a:p>
        </p:txBody>
      </p:sp>
    </p:spTree>
    <p:extLst>
      <p:ext uri="{BB962C8B-B14F-4D97-AF65-F5344CB8AC3E}">
        <p14:creationId xmlns:p14="http://schemas.microsoft.com/office/powerpoint/2010/main" val="39593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</a:p>
          <a:p>
            <a:r>
              <a:rPr lang="en-US" dirty="0" smtClean="0"/>
              <a:t>30 year-old male</a:t>
            </a:r>
          </a:p>
          <a:p>
            <a:r>
              <a:rPr lang="en-US" dirty="0" smtClean="0"/>
              <a:t>Acute back injury at 18, MVA at 21</a:t>
            </a:r>
          </a:p>
          <a:p>
            <a:r>
              <a:rPr lang="en-US" dirty="0" smtClean="0"/>
              <a:t>Developed chronic back pain</a:t>
            </a:r>
          </a:p>
          <a:p>
            <a:r>
              <a:rPr lang="en-US" dirty="0" smtClean="0"/>
              <a:t>Started on prescription opiates</a:t>
            </a:r>
          </a:p>
          <a:p>
            <a:r>
              <a:rPr lang="en-US" dirty="0" smtClean="0"/>
              <a:t>Began buying “</a:t>
            </a:r>
            <a:r>
              <a:rPr lang="en-US" dirty="0" err="1" smtClean="0"/>
              <a:t>oxys</a:t>
            </a:r>
            <a:r>
              <a:rPr lang="en-US" dirty="0" smtClean="0"/>
              <a:t>” </a:t>
            </a:r>
            <a:r>
              <a:rPr lang="en-US" dirty="0" smtClean="0"/>
              <a:t>on street</a:t>
            </a:r>
          </a:p>
          <a:p>
            <a:r>
              <a:rPr lang="en-US" dirty="0" smtClean="0"/>
              <a:t>Unemployed/”Unemployable”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Recognize that there is hope for recovery from </a:t>
            </a:r>
            <a:r>
              <a:rPr lang="en-US" dirty="0" smtClean="0"/>
              <a:t>opiate addiction</a:t>
            </a:r>
            <a:endParaRPr lang="en-US" dirty="0" smtClean="0"/>
          </a:p>
          <a:p>
            <a:r>
              <a:rPr lang="en-US" dirty="0" smtClean="0"/>
              <a:t>Understand how buprenorphine differs from full opiate agonists and how these differences affect its clinical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Case 1</a:t>
            </a:r>
          </a:p>
          <a:p>
            <a:r>
              <a:rPr lang="en-US" dirty="0" smtClean="0"/>
              <a:t>Started </a:t>
            </a:r>
            <a:r>
              <a:rPr lang="en-US" dirty="0" err="1" smtClean="0"/>
              <a:t>Suboxone</a:t>
            </a:r>
            <a:r>
              <a:rPr lang="en-US" dirty="0" smtClean="0"/>
              <a:t> approx. 18 months ago</a:t>
            </a:r>
          </a:p>
          <a:p>
            <a:r>
              <a:rPr lang="en-US" dirty="0" smtClean="0"/>
              <a:t>Attending NA, obtained sponsor</a:t>
            </a:r>
          </a:p>
          <a:p>
            <a:r>
              <a:rPr lang="en-US" dirty="0" smtClean="0"/>
              <a:t>Became re-employed in physically demanding trade</a:t>
            </a:r>
          </a:p>
          <a:p>
            <a:r>
              <a:rPr lang="en-US" dirty="0" smtClean="0"/>
              <a:t>Supporting his partner and child</a:t>
            </a:r>
          </a:p>
          <a:p>
            <a:r>
              <a:rPr lang="en-US" dirty="0" smtClean="0"/>
              <a:t>States that his chronic back pain is under better control than on previous opiates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6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Case 1</a:t>
            </a:r>
          </a:p>
          <a:p>
            <a:r>
              <a:rPr lang="en-US" dirty="0" smtClean="0"/>
              <a:t>Consistently appropriate UDS results</a:t>
            </a:r>
          </a:p>
          <a:p>
            <a:r>
              <a:rPr lang="en-US" dirty="0" smtClean="0"/>
              <a:t>Will likely remain on Buprenorphine long-term</a:t>
            </a:r>
          </a:p>
          <a:p>
            <a:r>
              <a:rPr lang="en-US" dirty="0" smtClean="0"/>
              <a:t>Sober?     </a:t>
            </a:r>
          </a:p>
          <a:p>
            <a:r>
              <a:rPr lang="en-US" dirty="0" smtClean="0"/>
              <a:t>In Recovery?</a:t>
            </a:r>
          </a:p>
          <a:p>
            <a:r>
              <a:rPr lang="en-US" dirty="0" smtClean="0"/>
              <a:t>Abstinent?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2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</a:p>
          <a:p>
            <a:r>
              <a:rPr lang="en-US" dirty="0" smtClean="0"/>
              <a:t>Consistently appropriate UDS results</a:t>
            </a:r>
          </a:p>
          <a:p>
            <a:r>
              <a:rPr lang="en-US" dirty="0" smtClean="0"/>
              <a:t>Will likely remain on </a:t>
            </a:r>
            <a:r>
              <a:rPr lang="en-US" dirty="0" err="1" smtClean="0"/>
              <a:t>Suboxone</a:t>
            </a:r>
            <a:r>
              <a:rPr lang="en-US" dirty="0" smtClean="0"/>
              <a:t> long-term</a:t>
            </a:r>
          </a:p>
          <a:p>
            <a:r>
              <a:rPr lang="en-US" dirty="0" smtClean="0"/>
              <a:t>Sober?     	YES!</a:t>
            </a:r>
          </a:p>
          <a:p>
            <a:r>
              <a:rPr lang="en-US" dirty="0" smtClean="0"/>
              <a:t>In Recovery?	YES!</a:t>
            </a:r>
          </a:p>
          <a:p>
            <a:r>
              <a:rPr lang="en-US" dirty="0" smtClean="0"/>
              <a:t>Abstinent?  	Not yet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has this medicine revolutionized opiate dependence treatment?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36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 agonist at mu opioid receptor</a:t>
            </a:r>
          </a:p>
          <a:p>
            <a:r>
              <a:rPr lang="en-US" dirty="0" smtClean="0"/>
              <a:t>Very high affinity</a:t>
            </a:r>
          </a:p>
          <a:p>
            <a:r>
              <a:rPr lang="en-US" dirty="0" smtClean="0"/>
              <a:t>Ceiling effect (relatively safe in overdose)</a:t>
            </a:r>
          </a:p>
          <a:p>
            <a:r>
              <a:rPr lang="en-US" dirty="0" smtClean="0"/>
              <a:t>Absorbed sublingually</a:t>
            </a:r>
          </a:p>
          <a:p>
            <a:r>
              <a:rPr lang="en-US" dirty="0" smtClean="0"/>
              <a:t>Minimal effect orally</a:t>
            </a:r>
          </a:p>
          <a:p>
            <a:r>
              <a:rPr lang="en-US" dirty="0" smtClean="0"/>
              <a:t>Active intravenously (can be </a:t>
            </a:r>
            <a:r>
              <a:rPr lang="en-US" dirty="0" err="1" smtClean="0"/>
              <a:t>mis</a:t>
            </a:r>
            <a:r>
              <a:rPr lang="en-US" dirty="0" smtClean="0"/>
              <a:t>-used)</a:t>
            </a:r>
          </a:p>
          <a:p>
            <a:r>
              <a:rPr lang="en-US" dirty="0" smtClean="0"/>
              <a:t>Transdermal patch (for pain, not addiction)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</a:p>
          <a:p>
            <a:r>
              <a:rPr lang="en-US" dirty="0" smtClean="0"/>
              <a:t>28 year-old male</a:t>
            </a:r>
          </a:p>
          <a:p>
            <a:r>
              <a:rPr lang="en-US" dirty="0" smtClean="0"/>
              <a:t>7-year history of IV heroin use</a:t>
            </a:r>
          </a:p>
          <a:p>
            <a:r>
              <a:rPr lang="en-US" dirty="0" smtClean="0"/>
              <a:t>Unemployed/unemployable</a:t>
            </a:r>
          </a:p>
          <a:p>
            <a:r>
              <a:rPr lang="en-US" dirty="0" smtClean="0"/>
              <a:t>Started on </a:t>
            </a:r>
            <a:r>
              <a:rPr lang="en-US" dirty="0" err="1" smtClean="0"/>
              <a:t>suboxone</a:t>
            </a:r>
            <a:endParaRPr lang="en-US" dirty="0" smtClean="0"/>
          </a:p>
          <a:p>
            <a:r>
              <a:rPr lang="en-US" dirty="0" smtClean="0"/>
              <a:t>Became gainfully employed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</a:t>
            </a:r>
          </a:p>
          <a:p>
            <a:r>
              <a:rPr lang="en-US" dirty="0" smtClean="0"/>
              <a:t>Obtained custody of young daughter</a:t>
            </a:r>
          </a:p>
          <a:p>
            <a:r>
              <a:rPr lang="en-US" dirty="0" smtClean="0"/>
              <a:t>Restored his relationship with parents</a:t>
            </a:r>
          </a:p>
          <a:p>
            <a:r>
              <a:rPr lang="en-US" dirty="0" smtClean="0"/>
              <a:t>Financially supporting himself and his daughter</a:t>
            </a:r>
          </a:p>
          <a:p>
            <a:r>
              <a:rPr lang="en-US" dirty="0" smtClean="0"/>
              <a:t>Returning to school successfully</a:t>
            </a:r>
          </a:p>
          <a:p>
            <a:r>
              <a:rPr lang="en-US" dirty="0" smtClean="0"/>
              <a:t>Has tapered to 12% of initial dose</a:t>
            </a:r>
          </a:p>
          <a:p>
            <a:r>
              <a:rPr lang="en-US" dirty="0" smtClean="0"/>
              <a:t>Likely to taper off completely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Buprenorphine</a:t>
            </a:r>
            <a:br>
              <a:rPr lang="en-US" dirty="0" smtClean="0"/>
            </a:b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 with inappropriate UDS results</a:t>
            </a:r>
          </a:p>
          <a:p>
            <a:r>
              <a:rPr lang="en-US" dirty="0" smtClean="0"/>
              <a:t>How much treatment to demand</a:t>
            </a:r>
          </a:p>
          <a:p>
            <a:r>
              <a:rPr lang="en-US" dirty="0" smtClean="0"/>
              <a:t>Risk Reduction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Drug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UDS tests</a:t>
            </a:r>
          </a:p>
          <a:p>
            <a:pPr lvl="1"/>
            <a:r>
              <a:rPr lang="en-US" dirty="0" smtClean="0"/>
              <a:t>Rapid results</a:t>
            </a:r>
          </a:p>
          <a:p>
            <a:pPr lvl="1"/>
            <a:r>
              <a:rPr lang="en-US" dirty="0" smtClean="0"/>
              <a:t>False-positive and false-negatives common</a:t>
            </a:r>
          </a:p>
          <a:p>
            <a:pPr lvl="1"/>
            <a:r>
              <a:rPr lang="en-US" dirty="0" smtClean="0"/>
              <a:t>Helpful if results match what the patient says</a:t>
            </a:r>
          </a:p>
          <a:p>
            <a:pPr lvl="1"/>
            <a:r>
              <a:rPr lang="en-US" dirty="0" smtClean="0"/>
              <a:t>Confirmatory testing expensive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4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Drug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Definitive drug testing</a:t>
            </a:r>
          </a:p>
          <a:p>
            <a:pPr lvl="1"/>
            <a:r>
              <a:rPr lang="en-US" dirty="0" smtClean="0"/>
              <a:t>More expensive</a:t>
            </a:r>
          </a:p>
          <a:p>
            <a:pPr lvl="1"/>
            <a:r>
              <a:rPr lang="en-US" dirty="0" smtClean="0"/>
              <a:t>Delayed results</a:t>
            </a:r>
          </a:p>
          <a:p>
            <a:pPr lvl="1"/>
            <a:r>
              <a:rPr lang="en-US" dirty="0" smtClean="0"/>
              <a:t>More reliable results</a:t>
            </a:r>
          </a:p>
          <a:p>
            <a:pPr lvl="1"/>
            <a:r>
              <a:rPr lang="en-US" dirty="0" smtClean="0"/>
              <a:t>Useful for making clinical decisions </a:t>
            </a:r>
          </a:p>
          <a:p>
            <a:pPr lvl="2"/>
            <a:r>
              <a:rPr lang="en-US" dirty="0" smtClean="0"/>
              <a:t>Requiring more intensive treatment</a:t>
            </a:r>
          </a:p>
          <a:p>
            <a:pPr lvl="2"/>
            <a:r>
              <a:rPr lang="en-US" dirty="0" smtClean="0"/>
              <a:t>Cutting off treatment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32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Brain disease characterized by compulsive, repetitive use of a substance despite adverse consequences.</a:t>
            </a:r>
          </a:p>
          <a:p>
            <a:r>
              <a:rPr lang="en-US" dirty="0" smtClean="0"/>
              <a:t>Key:  Continued use despite adverse consequences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#3</a:t>
            </a:r>
          </a:p>
          <a:p>
            <a:r>
              <a:rPr lang="en-US" dirty="0" smtClean="0"/>
              <a:t>68 year-old woman</a:t>
            </a:r>
          </a:p>
          <a:p>
            <a:r>
              <a:rPr lang="en-US" dirty="0" smtClean="0"/>
              <a:t>Over 40 year history heroin use</a:t>
            </a:r>
          </a:p>
          <a:p>
            <a:r>
              <a:rPr lang="en-US" dirty="0" smtClean="0"/>
              <a:t>Used methadone intermittently for 30 years</a:t>
            </a:r>
          </a:p>
          <a:p>
            <a:r>
              <a:rPr lang="en-US" dirty="0" smtClean="0"/>
              <a:t>Continued to use opiates to get high</a:t>
            </a:r>
          </a:p>
          <a:p>
            <a:r>
              <a:rPr lang="en-US" dirty="0" smtClean="0"/>
              <a:t>Started </a:t>
            </a:r>
            <a:r>
              <a:rPr lang="en-US" dirty="0" err="1" smtClean="0"/>
              <a:t>Suboxone</a:t>
            </a:r>
            <a:r>
              <a:rPr lang="en-US" dirty="0" smtClean="0"/>
              <a:t> approx. 10 years ago</a:t>
            </a:r>
          </a:p>
          <a:p>
            <a:r>
              <a:rPr lang="en-US" dirty="0" smtClean="0"/>
              <a:t>Remains clean with </a:t>
            </a:r>
            <a:r>
              <a:rPr lang="en-US" dirty="0" err="1" smtClean="0"/>
              <a:t>Suboxone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#3</a:t>
            </a:r>
          </a:p>
          <a:p>
            <a:r>
              <a:rPr lang="en-US" dirty="0" smtClean="0"/>
              <a:t>During 30 years on methadone never stayed consistently clean</a:t>
            </a:r>
          </a:p>
          <a:p>
            <a:r>
              <a:rPr lang="en-US" dirty="0" smtClean="0"/>
              <a:t>More stable on </a:t>
            </a:r>
            <a:r>
              <a:rPr lang="en-US" dirty="0" err="1" smtClean="0"/>
              <a:t>Suboxone</a:t>
            </a:r>
            <a:endParaRPr lang="en-US" dirty="0" smtClean="0"/>
          </a:p>
          <a:p>
            <a:r>
              <a:rPr lang="en-US" dirty="0" smtClean="0"/>
              <a:t>Relapsed once when tapered down to 2 mg</a:t>
            </a:r>
          </a:p>
          <a:p>
            <a:r>
              <a:rPr lang="en-US" dirty="0" smtClean="0"/>
              <a:t>Will likely continue lifelong on </a:t>
            </a:r>
            <a:r>
              <a:rPr lang="en-US" dirty="0" err="1" smtClean="0"/>
              <a:t>Suboxone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Opiate Dependence Treatment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Shortage of Buprenorphine Prescribers</a:t>
            </a:r>
          </a:p>
          <a:p>
            <a:r>
              <a:rPr lang="en-US" dirty="0" smtClean="0"/>
              <a:t>Insurance Coverage for buprenorphine</a:t>
            </a:r>
          </a:p>
          <a:p>
            <a:r>
              <a:rPr lang="en-US" dirty="0" smtClean="0"/>
              <a:t>Fear of treating addicts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0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Opiate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Works!</a:t>
            </a:r>
          </a:p>
          <a:p>
            <a:r>
              <a:rPr lang="en-US" dirty="0" smtClean="0"/>
              <a:t>Buprenorphine is not the best option for all opiate addicts</a:t>
            </a:r>
          </a:p>
          <a:p>
            <a:r>
              <a:rPr lang="en-US" dirty="0" smtClean="0"/>
              <a:t>Chronic diseases deserve chronic 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MD or DO</a:t>
            </a:r>
          </a:p>
          <a:p>
            <a:r>
              <a:rPr lang="en-US" dirty="0" smtClean="0"/>
              <a:t>8-hour online course</a:t>
            </a:r>
          </a:p>
          <a:p>
            <a:r>
              <a:rPr lang="en-US" dirty="0" smtClean="0"/>
              <a:t>Option for a live course (4-hr self-study, 4-hr live portion)</a:t>
            </a:r>
          </a:p>
          <a:p>
            <a:r>
              <a:rPr lang="en-US" dirty="0" smtClean="0"/>
              <a:t>Limit 30 active patients  (can increase after 1 year)</a:t>
            </a:r>
          </a:p>
          <a:p>
            <a:r>
              <a:rPr lang="en-US" dirty="0" smtClean="0"/>
              <a:t>Confluence Health goal is to have at least one buprenorphine prescriber at each primary care team (2 would be better)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9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Prescribing Buprenorphine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less challenging patients</a:t>
            </a:r>
          </a:p>
          <a:p>
            <a:r>
              <a:rPr lang="en-US" dirty="0" smtClean="0"/>
              <a:t>Consult BMED or CD counselor first</a:t>
            </a:r>
          </a:p>
          <a:p>
            <a:r>
              <a:rPr lang="en-US" dirty="0" smtClean="0"/>
              <a:t>Consult with Addiction Medicine if needed</a:t>
            </a:r>
          </a:p>
          <a:p>
            <a:r>
              <a:rPr lang="en-US" dirty="0" smtClean="0"/>
              <a:t>I can do induction/stabilization and return patient for maintenance/tapering</a:t>
            </a:r>
          </a:p>
          <a:p>
            <a:r>
              <a:rPr lang="en-US" dirty="0" smtClean="0"/>
              <a:t>Call/Email with questions</a:t>
            </a:r>
          </a:p>
          <a:p>
            <a:r>
              <a:rPr lang="en-US" dirty="0">
                <a:hlinkClick r:id="rId2"/>
              </a:rPr>
              <a:t>e</a:t>
            </a:r>
            <a:r>
              <a:rPr lang="en-US" dirty="0" smtClean="0">
                <a:hlinkClick r:id="rId2"/>
              </a:rPr>
              <a:t>ric.olson@confluencehealth.org</a:t>
            </a:r>
            <a:endParaRPr lang="en-US" dirty="0" smtClean="0"/>
          </a:p>
          <a:p>
            <a:r>
              <a:rPr lang="en-US" dirty="0" smtClean="0"/>
              <a:t>509-665-6087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Addiction Medicine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very limited access</a:t>
            </a:r>
          </a:p>
          <a:p>
            <a:r>
              <a:rPr lang="en-US" dirty="0" smtClean="0"/>
              <a:t>Turning away appropriate candidates every week.</a:t>
            </a:r>
          </a:p>
          <a:p>
            <a:r>
              <a:rPr lang="en-US" dirty="0" smtClean="0"/>
              <a:t>I can not come close to meeting the demand for appropriate buprenorphine management in Wenatchee. </a:t>
            </a:r>
          </a:p>
        </p:txBody>
      </p:sp>
    </p:spTree>
    <p:extLst>
      <p:ext uri="{BB962C8B-B14F-4D97-AF65-F5344CB8AC3E}">
        <p14:creationId xmlns:p14="http://schemas.microsoft.com/office/powerpoint/2010/main" val="7591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0962" y="251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You!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9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Recovery (change)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Pre-contemplation</a:t>
            </a:r>
          </a:p>
          <a:p>
            <a:r>
              <a:rPr lang="en-US" dirty="0" smtClean="0"/>
              <a:t>Contemplation</a:t>
            </a:r>
          </a:p>
          <a:p>
            <a:r>
              <a:rPr lang="en-US" dirty="0" smtClean="0"/>
              <a:t>Preparation</a:t>
            </a:r>
          </a:p>
          <a:p>
            <a:r>
              <a:rPr lang="en-US" dirty="0" smtClean="0"/>
              <a:t>Action</a:t>
            </a:r>
          </a:p>
          <a:p>
            <a:r>
              <a:rPr lang="en-US" dirty="0" smtClean="0"/>
              <a:t>Maintenance</a:t>
            </a:r>
          </a:p>
          <a:p>
            <a:r>
              <a:rPr lang="en-US" dirty="0" smtClean="0"/>
              <a:t>Relapse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5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percent of inpatients at a community hospital have an active substance abuse problem?</a:t>
            </a:r>
          </a:p>
          <a:p>
            <a:r>
              <a:rPr lang="en-US" dirty="0" smtClean="0"/>
              <a:t>A.  15%</a:t>
            </a:r>
          </a:p>
          <a:p>
            <a:r>
              <a:rPr lang="en-US" dirty="0" smtClean="0"/>
              <a:t>B.  30%</a:t>
            </a:r>
          </a:p>
          <a:p>
            <a:r>
              <a:rPr lang="en-US" dirty="0" smtClean="0"/>
              <a:t>C.  40%</a:t>
            </a:r>
          </a:p>
          <a:p>
            <a:r>
              <a:rPr lang="en-US" dirty="0" smtClean="0"/>
              <a:t>D.  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7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percent of inpatients at a community hospital have an active substance abuse problem?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D.  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4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/>
              <a:t>What percent of patient encounters in primary care have an active substance abuse problem?</a:t>
            </a:r>
          </a:p>
          <a:p>
            <a:pPr marL="0" indent="0">
              <a:buNone/>
            </a:pPr>
            <a:r>
              <a:rPr lang="en-US" dirty="0" smtClean="0"/>
              <a:t>A.  5%</a:t>
            </a:r>
          </a:p>
          <a:p>
            <a:pPr marL="0" indent="0">
              <a:buNone/>
            </a:pPr>
            <a:r>
              <a:rPr lang="en-US" dirty="0" smtClean="0"/>
              <a:t>B.  10-15%</a:t>
            </a:r>
          </a:p>
          <a:p>
            <a:pPr marL="514350" indent="-514350">
              <a:buAutoNum type="alphaUcPeriod" startAt="3"/>
            </a:pPr>
            <a:r>
              <a:rPr lang="en-US" dirty="0" smtClean="0"/>
              <a:t>20-30</a:t>
            </a:r>
            <a:r>
              <a:rPr lang="en-US" dirty="0" smtClean="0"/>
              <a:t>%</a:t>
            </a:r>
          </a:p>
          <a:p>
            <a:pPr marL="514350" indent="-514350">
              <a:buAutoNum type="alphaUcPeriod" startAt="3"/>
            </a:pPr>
            <a:r>
              <a:rPr lang="en-US" dirty="0" smtClean="0"/>
              <a:t>50%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176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percent of patient encounters in primary care have an active substance abuse problem?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C. 20-30%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Substance abuse often presents with nonspecific complaints</a:t>
            </a:r>
          </a:p>
          <a:p>
            <a:r>
              <a:rPr lang="en-US" dirty="0" smtClean="0"/>
              <a:t>Insomnia</a:t>
            </a:r>
          </a:p>
          <a:p>
            <a:r>
              <a:rPr lang="en-US" dirty="0" smtClean="0"/>
              <a:t>Headaches</a:t>
            </a:r>
          </a:p>
          <a:p>
            <a:r>
              <a:rPr lang="en-US" dirty="0" smtClean="0"/>
              <a:t>Depression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Chronic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8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11212</TotalTime>
  <Words>1331</Words>
  <Application>Microsoft Office PowerPoint</Application>
  <PresentationFormat>On-screen Show (4:3)</PresentationFormat>
  <Paragraphs>245</Paragraphs>
  <Slides>37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Calibri</vt:lpstr>
      <vt:lpstr>Century Gothic</vt:lpstr>
      <vt:lpstr>Wingdings 3</vt:lpstr>
      <vt:lpstr>Slice</vt:lpstr>
      <vt:lpstr>Addiction and Recovery in Primary Care</vt:lpstr>
      <vt:lpstr>Objectives</vt:lpstr>
      <vt:lpstr>Definition of Addiction</vt:lpstr>
      <vt:lpstr>Stages of Recovery (change)</vt:lpstr>
      <vt:lpstr>Scope of Addiction</vt:lpstr>
      <vt:lpstr>Scope of Addiction</vt:lpstr>
      <vt:lpstr>Scope of  Addiction</vt:lpstr>
      <vt:lpstr>Scope of Addiction</vt:lpstr>
      <vt:lpstr>Patient Presentation</vt:lpstr>
      <vt:lpstr>How Patients Present</vt:lpstr>
      <vt:lpstr>Costs of Addiction</vt:lpstr>
      <vt:lpstr>Definition of Addiction</vt:lpstr>
      <vt:lpstr>Definition of Insanity</vt:lpstr>
      <vt:lpstr>Coding Update</vt:lpstr>
      <vt:lpstr>Opiate Use Disorder</vt:lpstr>
      <vt:lpstr>Opiate Dependence History</vt:lpstr>
      <vt:lpstr>Opiate Dependence Treatment History</vt:lpstr>
      <vt:lpstr>Opiate Dependence Treatment History</vt:lpstr>
      <vt:lpstr>Buprenorphine </vt:lpstr>
      <vt:lpstr>Buprenorphine </vt:lpstr>
      <vt:lpstr>Buprenorphine</vt:lpstr>
      <vt:lpstr>Buprenorphine</vt:lpstr>
      <vt:lpstr>Buprenorphine</vt:lpstr>
      <vt:lpstr>Buprenorphine</vt:lpstr>
      <vt:lpstr>Buprenorphine</vt:lpstr>
      <vt:lpstr>Buprenorphine</vt:lpstr>
      <vt:lpstr>Buprenorphine Challenges</vt:lpstr>
      <vt:lpstr>Urine Drug Testing</vt:lpstr>
      <vt:lpstr>Urine Drug Testing</vt:lpstr>
      <vt:lpstr>Buprenorphine</vt:lpstr>
      <vt:lpstr>Buprenorphine</vt:lpstr>
      <vt:lpstr>Opiate Dependence Treatment Barriers</vt:lpstr>
      <vt:lpstr>Opiate Dependence</vt:lpstr>
      <vt:lpstr>Buprenorphine Training</vt:lpstr>
      <vt:lpstr>Prescribing Buprenorphine</vt:lpstr>
      <vt:lpstr>Addiction Medicine Referrals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Addiction and Recovery in Primary Care</dc:title>
  <dc:creator>EJO</dc:creator>
  <cp:lastModifiedBy>Eric Olson</cp:lastModifiedBy>
  <cp:revision>77</cp:revision>
  <dcterms:created xsi:type="dcterms:W3CDTF">2015-02-22T02:56:53Z</dcterms:created>
  <dcterms:modified xsi:type="dcterms:W3CDTF">2016-10-11T23:36:28Z</dcterms:modified>
</cp:coreProperties>
</file>